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1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70" r:id="rId15"/>
    <p:sldId id="274" r:id="rId16"/>
    <p:sldId id="271" r:id="rId17"/>
    <p:sldId id="273" r:id="rId18"/>
    <p:sldId id="272" r:id="rId19"/>
    <p:sldId id="275" r:id="rId20"/>
    <p:sldId id="276" r:id="rId21"/>
    <p:sldId id="277" r:id="rId22"/>
    <p:sldId id="278" r:id="rId23"/>
    <p:sldId id="279" r:id="rId24"/>
    <p:sldId id="269" r:id="rId25"/>
    <p:sldId id="280" r:id="rId26"/>
    <p:sldId id="284" r:id="rId27"/>
    <p:sldId id="281" r:id="rId28"/>
    <p:sldId id="286" r:id="rId29"/>
    <p:sldId id="287" r:id="rId30"/>
    <p:sldId id="282" r:id="rId31"/>
    <p:sldId id="283" r:id="rId32"/>
    <p:sldId id="285" r:id="rId33"/>
    <p:sldId id="288" r:id="rId34"/>
    <p:sldId id="289" r:id="rId35"/>
    <p:sldId id="290" r:id="rId36"/>
    <p:sldId id="291" r:id="rId37"/>
    <p:sldId id="292" r:id="rId38"/>
    <p:sldId id="293" r:id="rId39"/>
    <p:sldId id="294" r:id="rId40"/>
    <p:sldId id="295" r:id="rId41"/>
    <p:sldId id="299" r:id="rId42"/>
    <p:sldId id="298" r:id="rId43"/>
    <p:sldId id="297" r:id="rId44"/>
    <p:sldId id="296" r:id="rId45"/>
    <p:sldId id="301" r:id="rId46"/>
    <p:sldId id="300" r:id="rId47"/>
    <p:sldId id="303" r:id="rId48"/>
    <p:sldId id="302" r:id="rId49"/>
    <p:sldId id="304" r:id="rId50"/>
    <p:sldId id="305" r:id="rId51"/>
    <p:sldId id="306" r:id="rId52"/>
    <p:sldId id="311" r:id="rId53"/>
    <p:sldId id="310" r:id="rId54"/>
    <p:sldId id="309" r:id="rId55"/>
    <p:sldId id="307" r:id="rId56"/>
    <p:sldId id="308" r:id="rId57"/>
    <p:sldId id="360" r:id="rId58"/>
    <p:sldId id="312" r:id="rId59"/>
    <p:sldId id="313" r:id="rId60"/>
    <p:sldId id="314" r:id="rId61"/>
    <p:sldId id="315" r:id="rId62"/>
    <p:sldId id="316" r:id="rId63"/>
    <p:sldId id="317" r:id="rId64"/>
    <p:sldId id="318" r:id="rId65"/>
    <p:sldId id="322" r:id="rId66"/>
    <p:sldId id="324" r:id="rId67"/>
    <p:sldId id="323" r:id="rId68"/>
    <p:sldId id="321" r:id="rId69"/>
    <p:sldId id="320" r:id="rId70"/>
    <p:sldId id="328" r:id="rId71"/>
    <p:sldId id="327" r:id="rId72"/>
    <p:sldId id="326" r:id="rId73"/>
    <p:sldId id="330" r:id="rId74"/>
    <p:sldId id="325" r:id="rId75"/>
    <p:sldId id="329" r:id="rId76"/>
    <p:sldId id="361" r:id="rId77"/>
    <p:sldId id="362" r:id="rId78"/>
    <p:sldId id="335" r:id="rId79"/>
    <p:sldId id="336" r:id="rId80"/>
    <p:sldId id="337" r:id="rId81"/>
    <p:sldId id="338" r:id="rId82"/>
    <p:sldId id="339" r:id="rId83"/>
    <p:sldId id="331" r:id="rId84"/>
    <p:sldId id="332" r:id="rId85"/>
    <p:sldId id="333" r:id="rId86"/>
    <p:sldId id="342" r:id="rId87"/>
    <p:sldId id="340" r:id="rId88"/>
    <p:sldId id="334" r:id="rId89"/>
    <p:sldId id="343" r:id="rId90"/>
    <p:sldId id="344" r:id="rId91"/>
    <p:sldId id="345" r:id="rId92"/>
    <p:sldId id="346" r:id="rId93"/>
    <p:sldId id="347" r:id="rId94"/>
    <p:sldId id="348" r:id="rId95"/>
    <p:sldId id="349" r:id="rId96"/>
    <p:sldId id="350" r:id="rId97"/>
    <p:sldId id="351" r:id="rId98"/>
    <p:sldId id="352" r:id="rId99"/>
    <p:sldId id="353" r:id="rId100"/>
    <p:sldId id="354" r:id="rId101"/>
    <p:sldId id="355" r:id="rId102"/>
    <p:sldId id="356" r:id="rId103"/>
    <p:sldId id="357" r:id="rId104"/>
    <p:sldId id="358" r:id="rId105"/>
    <p:sldId id="359" r:id="rId106"/>
    <p:sldId id="363" r:id="rId107"/>
    <p:sldId id="365" r:id="rId108"/>
    <p:sldId id="366" r:id="rId109"/>
    <p:sldId id="369" r:id="rId110"/>
    <p:sldId id="368" r:id="rId111"/>
    <p:sldId id="367" r:id="rId112"/>
    <p:sldId id="370" r:id="rId113"/>
    <p:sldId id="371" r:id="rId114"/>
    <p:sldId id="364" r:id="rId115"/>
    <p:sldId id="372" r:id="rId116"/>
    <p:sldId id="373" r:id="rId117"/>
    <p:sldId id="374" r:id="rId118"/>
    <p:sldId id="375" r:id="rId119"/>
    <p:sldId id="376" r:id="rId120"/>
    <p:sldId id="377" r:id="rId121"/>
    <p:sldId id="378" r:id="rId122"/>
    <p:sldId id="380" r:id="rId123"/>
    <p:sldId id="387" r:id="rId124"/>
    <p:sldId id="386" r:id="rId125"/>
    <p:sldId id="385" r:id="rId126"/>
    <p:sldId id="384" r:id="rId127"/>
    <p:sldId id="383" r:id="rId128"/>
    <p:sldId id="382" r:id="rId129"/>
    <p:sldId id="432" r:id="rId130"/>
    <p:sldId id="433" r:id="rId131"/>
    <p:sldId id="435" r:id="rId132"/>
    <p:sldId id="434" r:id="rId133"/>
    <p:sldId id="388" r:id="rId134"/>
    <p:sldId id="389" r:id="rId135"/>
    <p:sldId id="390" r:id="rId136"/>
    <p:sldId id="391" r:id="rId137"/>
    <p:sldId id="392" r:id="rId138"/>
    <p:sldId id="393" r:id="rId139"/>
    <p:sldId id="394" r:id="rId140"/>
    <p:sldId id="395" r:id="rId141"/>
    <p:sldId id="396" r:id="rId142"/>
    <p:sldId id="397" r:id="rId143"/>
    <p:sldId id="398" r:id="rId144"/>
    <p:sldId id="399" r:id="rId145"/>
    <p:sldId id="400" r:id="rId146"/>
    <p:sldId id="401" r:id="rId147"/>
    <p:sldId id="402" r:id="rId148"/>
    <p:sldId id="403" r:id="rId149"/>
    <p:sldId id="404" r:id="rId150"/>
    <p:sldId id="405" r:id="rId151"/>
    <p:sldId id="406" r:id="rId152"/>
    <p:sldId id="407" r:id="rId153"/>
    <p:sldId id="408" r:id="rId154"/>
    <p:sldId id="410" r:id="rId155"/>
    <p:sldId id="411" r:id="rId156"/>
    <p:sldId id="412" r:id="rId157"/>
    <p:sldId id="409" r:id="rId158"/>
    <p:sldId id="413" r:id="rId159"/>
    <p:sldId id="414" r:id="rId160"/>
    <p:sldId id="415" r:id="rId161"/>
    <p:sldId id="416" r:id="rId162"/>
    <p:sldId id="417" r:id="rId163"/>
    <p:sldId id="418" r:id="rId164"/>
    <p:sldId id="419" r:id="rId165"/>
    <p:sldId id="438" r:id="rId166"/>
    <p:sldId id="420" r:id="rId167"/>
    <p:sldId id="421" r:id="rId168"/>
    <p:sldId id="422" r:id="rId169"/>
    <p:sldId id="423" r:id="rId170"/>
    <p:sldId id="424" r:id="rId171"/>
    <p:sldId id="425" r:id="rId172"/>
    <p:sldId id="426" r:id="rId173"/>
    <p:sldId id="427" r:id="rId174"/>
    <p:sldId id="428" r:id="rId175"/>
    <p:sldId id="429" r:id="rId176"/>
    <p:sldId id="430" r:id="rId177"/>
    <p:sldId id="431" r:id="rId178"/>
    <p:sldId id="437" r:id="rId179"/>
    <p:sldId id="436" r:id="rId180"/>
    <p:sldId id="439" r:id="rId181"/>
    <p:sldId id="440" r:id="rId182"/>
    <p:sldId id="441" r:id="rId183"/>
    <p:sldId id="442" r:id="rId184"/>
    <p:sldId id="443" r:id="rId185"/>
    <p:sldId id="444" r:id="rId186"/>
    <p:sldId id="445" r:id="rId187"/>
    <p:sldId id="446" r:id="rId188"/>
    <p:sldId id="449" r:id="rId189"/>
    <p:sldId id="447" r:id="rId190"/>
    <p:sldId id="448" r:id="rId191"/>
    <p:sldId id="451" r:id="rId192"/>
    <p:sldId id="458" r:id="rId193"/>
    <p:sldId id="459" r:id="rId194"/>
    <p:sldId id="450" r:id="rId195"/>
    <p:sldId id="460" r:id="rId196"/>
    <p:sldId id="461" r:id="rId197"/>
    <p:sldId id="452" r:id="rId198"/>
    <p:sldId id="453" r:id="rId199"/>
    <p:sldId id="454" r:id="rId200"/>
    <p:sldId id="455" r:id="rId201"/>
    <p:sldId id="456" r:id="rId202"/>
    <p:sldId id="457" r:id="rId203"/>
    <p:sldId id="462" r:id="rId204"/>
    <p:sldId id="463" r:id="rId205"/>
    <p:sldId id="464" r:id="rId206"/>
    <p:sldId id="465" r:id="rId207"/>
    <p:sldId id="466" r:id="rId208"/>
    <p:sldId id="472" r:id="rId209"/>
    <p:sldId id="471" r:id="rId210"/>
    <p:sldId id="470" r:id="rId211"/>
    <p:sldId id="469" r:id="rId212"/>
    <p:sldId id="468" r:id="rId213"/>
    <p:sldId id="473" r:id="rId214"/>
    <p:sldId id="474" r:id="rId21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82" d="100"/>
          <a:sy n="82" d="100"/>
        </p:scale>
        <p:origin x="-1474" y="-91"/>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slide" Target="slides/slide164.xml"/><Relationship Id="rId181" Type="http://schemas.openxmlformats.org/officeDocument/2006/relationships/slide" Target="slides/slide180.xml"/><Relationship Id="rId186" Type="http://schemas.openxmlformats.org/officeDocument/2006/relationships/slide" Target="slides/slide185.xml"/><Relationship Id="rId216" Type="http://schemas.openxmlformats.org/officeDocument/2006/relationships/notesMaster" Target="notesMasters/notesMaster1.xml"/><Relationship Id="rId211" Type="http://schemas.openxmlformats.org/officeDocument/2006/relationships/slide" Target="slides/slide210.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slide" Target="slides/slide170.xml"/><Relationship Id="rId176" Type="http://schemas.openxmlformats.org/officeDocument/2006/relationships/slide" Target="slides/slide175.xml"/><Relationship Id="rId192" Type="http://schemas.openxmlformats.org/officeDocument/2006/relationships/slide" Target="slides/slide191.xml"/><Relationship Id="rId197" Type="http://schemas.openxmlformats.org/officeDocument/2006/relationships/slide" Target="slides/slide196.xml"/><Relationship Id="rId206" Type="http://schemas.openxmlformats.org/officeDocument/2006/relationships/slide" Target="slides/slide205.xml"/><Relationship Id="rId201" Type="http://schemas.openxmlformats.org/officeDocument/2006/relationships/slide" Target="slides/slide200.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82" Type="http://schemas.openxmlformats.org/officeDocument/2006/relationships/slide" Target="slides/slide181.xml"/><Relationship Id="rId187" Type="http://schemas.openxmlformats.org/officeDocument/2006/relationships/slide" Target="slides/slide186.xml"/><Relationship Id="rId217"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212" Type="http://schemas.openxmlformats.org/officeDocument/2006/relationships/slide" Target="slides/slide211.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172" Type="http://schemas.openxmlformats.org/officeDocument/2006/relationships/slide" Target="slides/slide171.xml"/><Relationship Id="rId193" Type="http://schemas.openxmlformats.org/officeDocument/2006/relationships/slide" Target="slides/slide192.xml"/><Relationship Id="rId202" Type="http://schemas.openxmlformats.org/officeDocument/2006/relationships/slide" Target="slides/slide201.xml"/><Relationship Id="rId207" Type="http://schemas.openxmlformats.org/officeDocument/2006/relationships/slide" Target="slides/slide206.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13" Type="http://schemas.openxmlformats.org/officeDocument/2006/relationships/slide" Target="slides/slide212.xml"/><Relationship Id="rId218" Type="http://schemas.openxmlformats.org/officeDocument/2006/relationships/viewProps" Target="view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slide" Target="slides/slide202.xml"/><Relationship Id="rId208" Type="http://schemas.openxmlformats.org/officeDocument/2006/relationships/slide" Target="slides/slide207.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219" Type="http://schemas.openxmlformats.org/officeDocument/2006/relationships/theme" Target="theme/theme1.xml"/><Relationship Id="rId3" Type="http://schemas.openxmlformats.org/officeDocument/2006/relationships/slide" Target="slides/slide2.xml"/><Relationship Id="rId214" Type="http://schemas.openxmlformats.org/officeDocument/2006/relationships/slide" Target="slides/slide213.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tableStyles" Target="tableStyle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ACE4C79-CC39-4819-9E50-27A487C857F1}"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IN"/>
        </a:p>
      </dgm:t>
    </dgm:pt>
    <dgm:pt modelId="{E576876D-D5EA-4795-905D-47BF08557160}">
      <dgm:prSet phldrT="[Text]"/>
      <dgm:spPr/>
      <dgm:t>
        <a:bodyPr/>
        <a:lstStyle/>
        <a:p>
          <a:r>
            <a:rPr lang="en-IN" dirty="0" smtClean="0"/>
            <a:t>Types of Component</a:t>
          </a:r>
          <a:endParaRPr lang="en-IN" dirty="0"/>
        </a:p>
      </dgm:t>
    </dgm:pt>
    <dgm:pt modelId="{B3401D91-91A7-4306-8100-FD533F1B2CF6}" type="parTrans" cxnId="{BA7B9977-71FC-4E50-B3EB-457A167DA3A5}">
      <dgm:prSet/>
      <dgm:spPr/>
      <dgm:t>
        <a:bodyPr/>
        <a:lstStyle/>
        <a:p>
          <a:endParaRPr lang="en-IN"/>
        </a:p>
      </dgm:t>
    </dgm:pt>
    <dgm:pt modelId="{F9EF920E-7B80-408D-8D82-267EADD44CA0}" type="sibTrans" cxnId="{BA7B9977-71FC-4E50-B3EB-457A167DA3A5}">
      <dgm:prSet/>
      <dgm:spPr/>
      <dgm:t>
        <a:bodyPr/>
        <a:lstStyle/>
        <a:p>
          <a:endParaRPr lang="en-IN"/>
        </a:p>
      </dgm:t>
    </dgm:pt>
    <dgm:pt modelId="{6548FDFA-ECDF-420B-9BAF-D1BB36BBC463}">
      <dgm:prSet phldrT="[Text]"/>
      <dgm:spPr/>
      <dgm:t>
        <a:bodyPr/>
        <a:lstStyle/>
        <a:p>
          <a:r>
            <a:rPr lang="en-IN" dirty="0" smtClean="0"/>
            <a:t>Functional</a:t>
          </a:r>
          <a:endParaRPr lang="en-IN" dirty="0"/>
        </a:p>
      </dgm:t>
    </dgm:pt>
    <dgm:pt modelId="{B1A38144-A763-4AF3-971B-E60436E777B5}" type="parTrans" cxnId="{7E4DFA49-7162-4A12-B2C2-FC1223620244}">
      <dgm:prSet/>
      <dgm:spPr/>
      <dgm:t>
        <a:bodyPr/>
        <a:lstStyle/>
        <a:p>
          <a:endParaRPr lang="en-IN"/>
        </a:p>
      </dgm:t>
    </dgm:pt>
    <dgm:pt modelId="{0A0C4690-388A-46D2-BF67-D82279343CE2}" type="sibTrans" cxnId="{7E4DFA49-7162-4A12-B2C2-FC1223620244}">
      <dgm:prSet/>
      <dgm:spPr/>
      <dgm:t>
        <a:bodyPr/>
        <a:lstStyle/>
        <a:p>
          <a:endParaRPr lang="en-IN"/>
        </a:p>
      </dgm:t>
    </dgm:pt>
    <dgm:pt modelId="{8ED5ABF2-7978-4814-B8ED-F1B58836816B}">
      <dgm:prSet phldrT="[Text]"/>
      <dgm:spPr/>
      <dgm:t>
        <a:bodyPr/>
        <a:lstStyle/>
        <a:p>
          <a:r>
            <a:rPr lang="en-IN" dirty="0" smtClean="0"/>
            <a:t>Class</a:t>
          </a:r>
          <a:endParaRPr lang="en-IN" dirty="0"/>
        </a:p>
      </dgm:t>
    </dgm:pt>
    <dgm:pt modelId="{127DA8AC-04DB-4DCA-942B-03BE686F81CE}" type="parTrans" cxnId="{E42EEBCD-98AE-4579-B06F-2235F6B9A76C}">
      <dgm:prSet/>
      <dgm:spPr/>
      <dgm:t>
        <a:bodyPr/>
        <a:lstStyle/>
        <a:p>
          <a:endParaRPr lang="en-IN"/>
        </a:p>
      </dgm:t>
    </dgm:pt>
    <dgm:pt modelId="{8FA9FD1E-C550-4A4F-B87D-C06B0EFC7473}" type="sibTrans" cxnId="{E42EEBCD-98AE-4579-B06F-2235F6B9A76C}">
      <dgm:prSet/>
      <dgm:spPr/>
      <dgm:t>
        <a:bodyPr/>
        <a:lstStyle/>
        <a:p>
          <a:endParaRPr lang="en-IN"/>
        </a:p>
      </dgm:t>
    </dgm:pt>
    <dgm:pt modelId="{40221F9B-B5A6-4276-AF27-F61C55DBF854}" type="pres">
      <dgm:prSet presAssocID="{5ACE4C79-CC39-4819-9E50-27A487C857F1}" presName="hierChild1" presStyleCnt="0">
        <dgm:presLayoutVars>
          <dgm:orgChart val="1"/>
          <dgm:chPref val="1"/>
          <dgm:dir/>
          <dgm:animOne val="branch"/>
          <dgm:animLvl val="lvl"/>
          <dgm:resizeHandles/>
        </dgm:presLayoutVars>
      </dgm:prSet>
      <dgm:spPr/>
      <dgm:t>
        <a:bodyPr/>
        <a:lstStyle/>
        <a:p>
          <a:endParaRPr lang="en-IN"/>
        </a:p>
      </dgm:t>
    </dgm:pt>
    <dgm:pt modelId="{8F55754D-8BA4-4A8D-8B8E-AA8BD24AEDC3}" type="pres">
      <dgm:prSet presAssocID="{E576876D-D5EA-4795-905D-47BF08557160}" presName="hierRoot1" presStyleCnt="0">
        <dgm:presLayoutVars>
          <dgm:hierBranch val="init"/>
        </dgm:presLayoutVars>
      </dgm:prSet>
      <dgm:spPr/>
    </dgm:pt>
    <dgm:pt modelId="{F378EEA8-EAF7-4302-B94A-0CC16090223D}" type="pres">
      <dgm:prSet presAssocID="{E576876D-D5EA-4795-905D-47BF08557160}" presName="rootComposite1" presStyleCnt="0"/>
      <dgm:spPr/>
    </dgm:pt>
    <dgm:pt modelId="{F2DAF407-705C-4108-82A6-34AAEDA4BE28}" type="pres">
      <dgm:prSet presAssocID="{E576876D-D5EA-4795-905D-47BF08557160}" presName="rootText1" presStyleLbl="node0" presStyleIdx="0" presStyleCnt="1">
        <dgm:presLayoutVars>
          <dgm:chPref val="3"/>
        </dgm:presLayoutVars>
      </dgm:prSet>
      <dgm:spPr/>
      <dgm:t>
        <a:bodyPr/>
        <a:lstStyle/>
        <a:p>
          <a:endParaRPr lang="en-IN"/>
        </a:p>
      </dgm:t>
    </dgm:pt>
    <dgm:pt modelId="{B58D8168-12D7-4983-B51F-9C356BDA61A8}" type="pres">
      <dgm:prSet presAssocID="{E576876D-D5EA-4795-905D-47BF08557160}" presName="rootConnector1" presStyleLbl="node1" presStyleIdx="0" presStyleCnt="0"/>
      <dgm:spPr/>
      <dgm:t>
        <a:bodyPr/>
        <a:lstStyle/>
        <a:p>
          <a:endParaRPr lang="en-IN"/>
        </a:p>
      </dgm:t>
    </dgm:pt>
    <dgm:pt modelId="{079DAEE5-674D-40CF-9742-D639C7BD453A}" type="pres">
      <dgm:prSet presAssocID="{E576876D-D5EA-4795-905D-47BF08557160}" presName="hierChild2" presStyleCnt="0"/>
      <dgm:spPr/>
    </dgm:pt>
    <dgm:pt modelId="{F3024A3A-78A2-4D9A-8986-7A90DF9E0848}" type="pres">
      <dgm:prSet presAssocID="{B1A38144-A763-4AF3-971B-E60436E777B5}" presName="Name37" presStyleLbl="parChTrans1D2" presStyleIdx="0" presStyleCnt="2"/>
      <dgm:spPr/>
      <dgm:t>
        <a:bodyPr/>
        <a:lstStyle/>
        <a:p>
          <a:endParaRPr lang="en-IN"/>
        </a:p>
      </dgm:t>
    </dgm:pt>
    <dgm:pt modelId="{133F09B0-6189-4C14-915E-CEFB5EB7E626}" type="pres">
      <dgm:prSet presAssocID="{6548FDFA-ECDF-420B-9BAF-D1BB36BBC463}" presName="hierRoot2" presStyleCnt="0">
        <dgm:presLayoutVars>
          <dgm:hierBranch val="init"/>
        </dgm:presLayoutVars>
      </dgm:prSet>
      <dgm:spPr/>
    </dgm:pt>
    <dgm:pt modelId="{11265393-D5F1-47C3-9E71-65182D44CC4F}" type="pres">
      <dgm:prSet presAssocID="{6548FDFA-ECDF-420B-9BAF-D1BB36BBC463}" presName="rootComposite" presStyleCnt="0"/>
      <dgm:spPr/>
    </dgm:pt>
    <dgm:pt modelId="{55FC320F-2B54-4344-B896-43DED96FA963}" type="pres">
      <dgm:prSet presAssocID="{6548FDFA-ECDF-420B-9BAF-D1BB36BBC463}" presName="rootText" presStyleLbl="node2" presStyleIdx="0" presStyleCnt="2">
        <dgm:presLayoutVars>
          <dgm:chPref val="3"/>
        </dgm:presLayoutVars>
      </dgm:prSet>
      <dgm:spPr/>
      <dgm:t>
        <a:bodyPr/>
        <a:lstStyle/>
        <a:p>
          <a:endParaRPr lang="en-IN"/>
        </a:p>
      </dgm:t>
    </dgm:pt>
    <dgm:pt modelId="{B259DD49-EAED-465D-A7CF-02D3359A339C}" type="pres">
      <dgm:prSet presAssocID="{6548FDFA-ECDF-420B-9BAF-D1BB36BBC463}" presName="rootConnector" presStyleLbl="node2" presStyleIdx="0" presStyleCnt="2"/>
      <dgm:spPr/>
      <dgm:t>
        <a:bodyPr/>
        <a:lstStyle/>
        <a:p>
          <a:endParaRPr lang="en-IN"/>
        </a:p>
      </dgm:t>
    </dgm:pt>
    <dgm:pt modelId="{8C610BF3-A1BE-4CF4-8612-E6416EACDD29}" type="pres">
      <dgm:prSet presAssocID="{6548FDFA-ECDF-420B-9BAF-D1BB36BBC463}" presName="hierChild4" presStyleCnt="0"/>
      <dgm:spPr/>
    </dgm:pt>
    <dgm:pt modelId="{6FDCDF13-B07F-4F55-8F27-F8D3CACBCFD6}" type="pres">
      <dgm:prSet presAssocID="{6548FDFA-ECDF-420B-9BAF-D1BB36BBC463}" presName="hierChild5" presStyleCnt="0"/>
      <dgm:spPr/>
    </dgm:pt>
    <dgm:pt modelId="{0D244225-C39A-42DA-8F78-FF52CDE6CEAB}" type="pres">
      <dgm:prSet presAssocID="{127DA8AC-04DB-4DCA-942B-03BE686F81CE}" presName="Name37" presStyleLbl="parChTrans1D2" presStyleIdx="1" presStyleCnt="2"/>
      <dgm:spPr/>
      <dgm:t>
        <a:bodyPr/>
        <a:lstStyle/>
        <a:p>
          <a:endParaRPr lang="en-IN"/>
        </a:p>
      </dgm:t>
    </dgm:pt>
    <dgm:pt modelId="{E254A672-99F4-4502-9829-630DAF18173A}" type="pres">
      <dgm:prSet presAssocID="{8ED5ABF2-7978-4814-B8ED-F1B58836816B}" presName="hierRoot2" presStyleCnt="0">
        <dgm:presLayoutVars>
          <dgm:hierBranch val="init"/>
        </dgm:presLayoutVars>
      </dgm:prSet>
      <dgm:spPr/>
    </dgm:pt>
    <dgm:pt modelId="{B0B1D032-6FBB-410C-A0A4-4FAC944573F1}" type="pres">
      <dgm:prSet presAssocID="{8ED5ABF2-7978-4814-B8ED-F1B58836816B}" presName="rootComposite" presStyleCnt="0"/>
      <dgm:spPr/>
    </dgm:pt>
    <dgm:pt modelId="{A1FAAF3B-0B91-4D09-A6D7-4EC569EA47E3}" type="pres">
      <dgm:prSet presAssocID="{8ED5ABF2-7978-4814-B8ED-F1B58836816B}" presName="rootText" presStyleLbl="node2" presStyleIdx="1" presStyleCnt="2">
        <dgm:presLayoutVars>
          <dgm:chPref val="3"/>
        </dgm:presLayoutVars>
      </dgm:prSet>
      <dgm:spPr/>
      <dgm:t>
        <a:bodyPr/>
        <a:lstStyle/>
        <a:p>
          <a:endParaRPr lang="en-IN"/>
        </a:p>
      </dgm:t>
    </dgm:pt>
    <dgm:pt modelId="{DE0FAAFF-2CBD-4B74-AAC5-CC11A97DC6B8}" type="pres">
      <dgm:prSet presAssocID="{8ED5ABF2-7978-4814-B8ED-F1B58836816B}" presName="rootConnector" presStyleLbl="node2" presStyleIdx="1" presStyleCnt="2"/>
      <dgm:spPr/>
      <dgm:t>
        <a:bodyPr/>
        <a:lstStyle/>
        <a:p>
          <a:endParaRPr lang="en-IN"/>
        </a:p>
      </dgm:t>
    </dgm:pt>
    <dgm:pt modelId="{9D07783D-915F-45B4-8AB4-F3BD1C994EF5}" type="pres">
      <dgm:prSet presAssocID="{8ED5ABF2-7978-4814-B8ED-F1B58836816B}" presName="hierChild4" presStyleCnt="0"/>
      <dgm:spPr/>
    </dgm:pt>
    <dgm:pt modelId="{B34D0B52-518C-481C-9B62-E17B545786E2}" type="pres">
      <dgm:prSet presAssocID="{8ED5ABF2-7978-4814-B8ED-F1B58836816B}" presName="hierChild5" presStyleCnt="0"/>
      <dgm:spPr/>
    </dgm:pt>
    <dgm:pt modelId="{235C1B9A-369E-4A4C-BC87-155515DF1EB1}" type="pres">
      <dgm:prSet presAssocID="{E576876D-D5EA-4795-905D-47BF08557160}" presName="hierChild3" presStyleCnt="0"/>
      <dgm:spPr/>
    </dgm:pt>
  </dgm:ptLst>
  <dgm:cxnLst>
    <dgm:cxn modelId="{D1A70295-07DA-4315-AFDD-33B8E1DB6008}" type="presOf" srcId="{6548FDFA-ECDF-420B-9BAF-D1BB36BBC463}" destId="{B259DD49-EAED-465D-A7CF-02D3359A339C}" srcOrd="1" destOrd="0" presId="urn:microsoft.com/office/officeart/2005/8/layout/orgChart1"/>
    <dgm:cxn modelId="{422602D2-A975-4CD9-884D-0FB9C492A33F}" type="presOf" srcId="{127DA8AC-04DB-4DCA-942B-03BE686F81CE}" destId="{0D244225-C39A-42DA-8F78-FF52CDE6CEAB}" srcOrd="0" destOrd="0" presId="urn:microsoft.com/office/officeart/2005/8/layout/orgChart1"/>
    <dgm:cxn modelId="{3E2265E0-8D04-4C9C-AC3C-86BB780E70CE}" type="presOf" srcId="{8ED5ABF2-7978-4814-B8ED-F1B58836816B}" destId="{DE0FAAFF-2CBD-4B74-AAC5-CC11A97DC6B8}" srcOrd="1" destOrd="0" presId="urn:microsoft.com/office/officeart/2005/8/layout/orgChart1"/>
    <dgm:cxn modelId="{A26F85E3-0F35-4D33-B8C7-680BE6F041AC}" type="presOf" srcId="{5ACE4C79-CC39-4819-9E50-27A487C857F1}" destId="{40221F9B-B5A6-4276-AF27-F61C55DBF854}" srcOrd="0" destOrd="0" presId="urn:microsoft.com/office/officeart/2005/8/layout/orgChart1"/>
    <dgm:cxn modelId="{20D028FE-37D9-4D79-9AAB-9A2E81C27752}" type="presOf" srcId="{8ED5ABF2-7978-4814-B8ED-F1B58836816B}" destId="{A1FAAF3B-0B91-4D09-A6D7-4EC569EA47E3}" srcOrd="0" destOrd="0" presId="urn:microsoft.com/office/officeart/2005/8/layout/orgChart1"/>
    <dgm:cxn modelId="{BA7B9977-71FC-4E50-B3EB-457A167DA3A5}" srcId="{5ACE4C79-CC39-4819-9E50-27A487C857F1}" destId="{E576876D-D5EA-4795-905D-47BF08557160}" srcOrd="0" destOrd="0" parTransId="{B3401D91-91A7-4306-8100-FD533F1B2CF6}" sibTransId="{F9EF920E-7B80-408D-8D82-267EADD44CA0}"/>
    <dgm:cxn modelId="{0EF47E8E-6296-4ADE-A5E6-8591D0095E99}" type="presOf" srcId="{B1A38144-A763-4AF3-971B-E60436E777B5}" destId="{F3024A3A-78A2-4D9A-8986-7A90DF9E0848}" srcOrd="0" destOrd="0" presId="urn:microsoft.com/office/officeart/2005/8/layout/orgChart1"/>
    <dgm:cxn modelId="{E42EEBCD-98AE-4579-B06F-2235F6B9A76C}" srcId="{E576876D-D5EA-4795-905D-47BF08557160}" destId="{8ED5ABF2-7978-4814-B8ED-F1B58836816B}" srcOrd="1" destOrd="0" parTransId="{127DA8AC-04DB-4DCA-942B-03BE686F81CE}" sibTransId="{8FA9FD1E-C550-4A4F-B87D-C06B0EFC7473}"/>
    <dgm:cxn modelId="{9329E8B1-DF0D-48D3-AF71-E91E94F3F8D4}" type="presOf" srcId="{E576876D-D5EA-4795-905D-47BF08557160}" destId="{F2DAF407-705C-4108-82A6-34AAEDA4BE28}" srcOrd="0" destOrd="0" presId="urn:microsoft.com/office/officeart/2005/8/layout/orgChart1"/>
    <dgm:cxn modelId="{7E4DFA49-7162-4A12-B2C2-FC1223620244}" srcId="{E576876D-D5EA-4795-905D-47BF08557160}" destId="{6548FDFA-ECDF-420B-9BAF-D1BB36BBC463}" srcOrd="0" destOrd="0" parTransId="{B1A38144-A763-4AF3-971B-E60436E777B5}" sibTransId="{0A0C4690-388A-46D2-BF67-D82279343CE2}"/>
    <dgm:cxn modelId="{08CA8145-A21F-41E1-80D3-B0F5CE66B26E}" type="presOf" srcId="{6548FDFA-ECDF-420B-9BAF-D1BB36BBC463}" destId="{55FC320F-2B54-4344-B896-43DED96FA963}" srcOrd="0" destOrd="0" presId="urn:microsoft.com/office/officeart/2005/8/layout/orgChart1"/>
    <dgm:cxn modelId="{71DF5CC1-4CB9-4DE7-888D-16EE851D2074}" type="presOf" srcId="{E576876D-D5EA-4795-905D-47BF08557160}" destId="{B58D8168-12D7-4983-B51F-9C356BDA61A8}" srcOrd="1" destOrd="0" presId="urn:microsoft.com/office/officeart/2005/8/layout/orgChart1"/>
    <dgm:cxn modelId="{691A7840-72BE-47A1-AC30-7E70C5BCBD29}" type="presParOf" srcId="{40221F9B-B5A6-4276-AF27-F61C55DBF854}" destId="{8F55754D-8BA4-4A8D-8B8E-AA8BD24AEDC3}" srcOrd="0" destOrd="0" presId="urn:microsoft.com/office/officeart/2005/8/layout/orgChart1"/>
    <dgm:cxn modelId="{80506D2E-4ED3-4197-900E-C4CF433D3064}" type="presParOf" srcId="{8F55754D-8BA4-4A8D-8B8E-AA8BD24AEDC3}" destId="{F378EEA8-EAF7-4302-B94A-0CC16090223D}" srcOrd="0" destOrd="0" presId="urn:microsoft.com/office/officeart/2005/8/layout/orgChart1"/>
    <dgm:cxn modelId="{DFFE6A21-BFC9-442C-AC1D-B0D626879DC7}" type="presParOf" srcId="{F378EEA8-EAF7-4302-B94A-0CC16090223D}" destId="{F2DAF407-705C-4108-82A6-34AAEDA4BE28}" srcOrd="0" destOrd="0" presId="urn:microsoft.com/office/officeart/2005/8/layout/orgChart1"/>
    <dgm:cxn modelId="{00991594-F46A-49EA-A47E-AE83CD06D0D6}" type="presParOf" srcId="{F378EEA8-EAF7-4302-B94A-0CC16090223D}" destId="{B58D8168-12D7-4983-B51F-9C356BDA61A8}" srcOrd="1" destOrd="0" presId="urn:microsoft.com/office/officeart/2005/8/layout/orgChart1"/>
    <dgm:cxn modelId="{B39ED106-BF78-4401-BD40-D44B380E168A}" type="presParOf" srcId="{8F55754D-8BA4-4A8D-8B8E-AA8BD24AEDC3}" destId="{079DAEE5-674D-40CF-9742-D639C7BD453A}" srcOrd="1" destOrd="0" presId="urn:microsoft.com/office/officeart/2005/8/layout/orgChart1"/>
    <dgm:cxn modelId="{C7719E22-8045-4697-9F58-406A16F1E246}" type="presParOf" srcId="{079DAEE5-674D-40CF-9742-D639C7BD453A}" destId="{F3024A3A-78A2-4D9A-8986-7A90DF9E0848}" srcOrd="0" destOrd="0" presId="urn:microsoft.com/office/officeart/2005/8/layout/orgChart1"/>
    <dgm:cxn modelId="{22E66976-2E0C-4F1B-9351-A0DC0B2DA512}" type="presParOf" srcId="{079DAEE5-674D-40CF-9742-D639C7BD453A}" destId="{133F09B0-6189-4C14-915E-CEFB5EB7E626}" srcOrd="1" destOrd="0" presId="urn:microsoft.com/office/officeart/2005/8/layout/orgChart1"/>
    <dgm:cxn modelId="{9CE4097A-06B6-435C-A37D-0673134B2B44}" type="presParOf" srcId="{133F09B0-6189-4C14-915E-CEFB5EB7E626}" destId="{11265393-D5F1-47C3-9E71-65182D44CC4F}" srcOrd="0" destOrd="0" presId="urn:microsoft.com/office/officeart/2005/8/layout/orgChart1"/>
    <dgm:cxn modelId="{3D5BD201-8F4A-4F9F-85BB-A8013BA4BCDC}" type="presParOf" srcId="{11265393-D5F1-47C3-9E71-65182D44CC4F}" destId="{55FC320F-2B54-4344-B896-43DED96FA963}" srcOrd="0" destOrd="0" presId="urn:microsoft.com/office/officeart/2005/8/layout/orgChart1"/>
    <dgm:cxn modelId="{708F3ED2-748A-4583-A50A-0AA4A09BE87A}" type="presParOf" srcId="{11265393-D5F1-47C3-9E71-65182D44CC4F}" destId="{B259DD49-EAED-465D-A7CF-02D3359A339C}" srcOrd="1" destOrd="0" presId="urn:microsoft.com/office/officeart/2005/8/layout/orgChart1"/>
    <dgm:cxn modelId="{0BED6520-7FE6-49FB-A623-75C07FC1D6B2}" type="presParOf" srcId="{133F09B0-6189-4C14-915E-CEFB5EB7E626}" destId="{8C610BF3-A1BE-4CF4-8612-E6416EACDD29}" srcOrd="1" destOrd="0" presId="urn:microsoft.com/office/officeart/2005/8/layout/orgChart1"/>
    <dgm:cxn modelId="{6279F78D-1EBB-4A97-831B-83B905FFF5ED}" type="presParOf" srcId="{133F09B0-6189-4C14-915E-CEFB5EB7E626}" destId="{6FDCDF13-B07F-4F55-8F27-F8D3CACBCFD6}" srcOrd="2" destOrd="0" presId="urn:microsoft.com/office/officeart/2005/8/layout/orgChart1"/>
    <dgm:cxn modelId="{35341571-3144-43D9-B037-1FDC1686CC82}" type="presParOf" srcId="{079DAEE5-674D-40CF-9742-D639C7BD453A}" destId="{0D244225-C39A-42DA-8F78-FF52CDE6CEAB}" srcOrd="2" destOrd="0" presId="urn:microsoft.com/office/officeart/2005/8/layout/orgChart1"/>
    <dgm:cxn modelId="{C3D7B922-1756-4B1C-ACD0-9BC3D8F2FED9}" type="presParOf" srcId="{079DAEE5-674D-40CF-9742-D639C7BD453A}" destId="{E254A672-99F4-4502-9829-630DAF18173A}" srcOrd="3" destOrd="0" presId="urn:microsoft.com/office/officeart/2005/8/layout/orgChart1"/>
    <dgm:cxn modelId="{DF9A3273-1D31-4E97-B2B5-D353BF35D2FD}" type="presParOf" srcId="{E254A672-99F4-4502-9829-630DAF18173A}" destId="{B0B1D032-6FBB-410C-A0A4-4FAC944573F1}" srcOrd="0" destOrd="0" presId="urn:microsoft.com/office/officeart/2005/8/layout/orgChart1"/>
    <dgm:cxn modelId="{656832B2-C393-4310-8BB8-95C4C4C01BF6}" type="presParOf" srcId="{B0B1D032-6FBB-410C-A0A4-4FAC944573F1}" destId="{A1FAAF3B-0B91-4D09-A6D7-4EC569EA47E3}" srcOrd="0" destOrd="0" presId="urn:microsoft.com/office/officeart/2005/8/layout/orgChart1"/>
    <dgm:cxn modelId="{0C67D7CA-0FCA-4916-ABC6-F592CD6C11CE}" type="presParOf" srcId="{B0B1D032-6FBB-410C-A0A4-4FAC944573F1}" destId="{DE0FAAFF-2CBD-4B74-AAC5-CC11A97DC6B8}" srcOrd="1" destOrd="0" presId="urn:microsoft.com/office/officeart/2005/8/layout/orgChart1"/>
    <dgm:cxn modelId="{F348DC80-D33E-4E66-A0C6-8DB972A51912}" type="presParOf" srcId="{E254A672-99F4-4502-9829-630DAF18173A}" destId="{9D07783D-915F-45B4-8AB4-F3BD1C994EF5}" srcOrd="1" destOrd="0" presId="urn:microsoft.com/office/officeart/2005/8/layout/orgChart1"/>
    <dgm:cxn modelId="{37230DB3-3482-43A3-9F48-04BDF70DDC30}" type="presParOf" srcId="{E254A672-99F4-4502-9829-630DAF18173A}" destId="{B34D0B52-518C-481C-9B62-E17B545786E2}" srcOrd="2" destOrd="0" presId="urn:microsoft.com/office/officeart/2005/8/layout/orgChart1"/>
    <dgm:cxn modelId="{62311BB1-C440-4C00-8072-62E53AC3EAB8}" type="presParOf" srcId="{8F55754D-8BA4-4A8D-8B8E-AA8BD24AEDC3}" destId="{235C1B9A-369E-4A4C-BC87-155515DF1EB1}"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3D42F07-6002-4808-BA23-F2D72AA94766}" type="datetimeFigureOut">
              <a:rPr lang="en-IN" smtClean="0"/>
              <a:t>06-06-2023</a:t>
            </a:fld>
            <a:endParaRPr lang="en-IN"/>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CC95C09-55D9-4FD2-8BA7-8545686EAA5A}" type="slidenum">
              <a:rPr lang="en-IN" smtClean="0"/>
              <a:t>‹#›</a:t>
            </a:fld>
            <a:endParaRPr lang="en-IN"/>
          </a:p>
        </p:txBody>
      </p:sp>
    </p:spTree>
    <p:extLst>
      <p:ext uri="{BB962C8B-B14F-4D97-AF65-F5344CB8AC3E}">
        <p14:creationId xmlns:p14="http://schemas.microsoft.com/office/powerpoint/2010/main" val="29559377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IN"/>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p>
            <a:fld id="{0E07C625-3BE1-43E3-B160-390C321587F0}" type="datetimeFigureOut">
              <a:rPr lang="en-IN" smtClean="0"/>
              <a:t>06-06-2023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C5D5523-54FD-40F5-913B-2C8EE5E5DCBC}" type="slidenum">
              <a:rPr lang="en-IN" smtClean="0"/>
              <a:t>‹#›</a:t>
            </a:fld>
            <a:endParaRPr lang="en-IN"/>
          </a:p>
        </p:txBody>
      </p:sp>
    </p:spTree>
    <p:extLst>
      <p:ext uri="{BB962C8B-B14F-4D97-AF65-F5344CB8AC3E}">
        <p14:creationId xmlns:p14="http://schemas.microsoft.com/office/powerpoint/2010/main" val="9540251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0E07C625-3BE1-43E3-B160-390C321587F0}" type="datetimeFigureOut">
              <a:rPr lang="en-IN" smtClean="0"/>
              <a:t>06-06-2023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C5D5523-54FD-40F5-913B-2C8EE5E5DCBC}" type="slidenum">
              <a:rPr lang="en-IN" smtClean="0"/>
              <a:t>‹#›</a:t>
            </a:fld>
            <a:endParaRPr lang="en-IN"/>
          </a:p>
        </p:txBody>
      </p:sp>
    </p:spTree>
    <p:extLst>
      <p:ext uri="{BB962C8B-B14F-4D97-AF65-F5344CB8AC3E}">
        <p14:creationId xmlns:p14="http://schemas.microsoft.com/office/powerpoint/2010/main" val="37535919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0E07C625-3BE1-43E3-B160-390C321587F0}" type="datetimeFigureOut">
              <a:rPr lang="en-IN" smtClean="0"/>
              <a:t>06-06-2023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C5D5523-54FD-40F5-913B-2C8EE5E5DCBC}" type="slidenum">
              <a:rPr lang="en-IN" smtClean="0"/>
              <a:t>‹#›</a:t>
            </a:fld>
            <a:endParaRPr lang="en-IN"/>
          </a:p>
        </p:txBody>
      </p:sp>
    </p:spTree>
    <p:extLst>
      <p:ext uri="{BB962C8B-B14F-4D97-AF65-F5344CB8AC3E}">
        <p14:creationId xmlns:p14="http://schemas.microsoft.com/office/powerpoint/2010/main" val="19347526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0E07C625-3BE1-43E3-B160-390C321587F0}" type="datetimeFigureOut">
              <a:rPr lang="en-IN" smtClean="0"/>
              <a:t>06-06-2023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C5D5523-54FD-40F5-913B-2C8EE5E5DCBC}" type="slidenum">
              <a:rPr lang="en-IN" smtClean="0"/>
              <a:t>‹#›</a:t>
            </a:fld>
            <a:endParaRPr lang="en-IN"/>
          </a:p>
        </p:txBody>
      </p:sp>
    </p:spTree>
    <p:extLst>
      <p:ext uri="{BB962C8B-B14F-4D97-AF65-F5344CB8AC3E}">
        <p14:creationId xmlns:p14="http://schemas.microsoft.com/office/powerpoint/2010/main" val="13755056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IN"/>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E07C625-3BE1-43E3-B160-390C321587F0}" type="datetimeFigureOut">
              <a:rPr lang="en-IN" smtClean="0"/>
              <a:t>06-06-2023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C5D5523-54FD-40F5-913B-2C8EE5E5DCBC}" type="slidenum">
              <a:rPr lang="en-IN" smtClean="0"/>
              <a:t>‹#›</a:t>
            </a:fld>
            <a:endParaRPr lang="en-IN"/>
          </a:p>
        </p:txBody>
      </p:sp>
    </p:spTree>
    <p:extLst>
      <p:ext uri="{BB962C8B-B14F-4D97-AF65-F5344CB8AC3E}">
        <p14:creationId xmlns:p14="http://schemas.microsoft.com/office/powerpoint/2010/main" val="30507140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p:txBody>
          <a:bodyPr/>
          <a:lstStyle/>
          <a:p>
            <a:fld id="{0E07C625-3BE1-43E3-B160-390C321587F0}" type="datetimeFigureOut">
              <a:rPr lang="en-IN" smtClean="0"/>
              <a:t>06-06-2023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C5D5523-54FD-40F5-913B-2C8EE5E5DCBC}" type="slidenum">
              <a:rPr lang="en-IN" smtClean="0"/>
              <a:t>‹#›</a:t>
            </a:fld>
            <a:endParaRPr lang="en-IN"/>
          </a:p>
        </p:txBody>
      </p:sp>
    </p:spTree>
    <p:extLst>
      <p:ext uri="{BB962C8B-B14F-4D97-AF65-F5344CB8AC3E}">
        <p14:creationId xmlns:p14="http://schemas.microsoft.com/office/powerpoint/2010/main" val="34232508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IN"/>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p:txBody>
          <a:bodyPr/>
          <a:lstStyle/>
          <a:p>
            <a:fld id="{0E07C625-3BE1-43E3-B160-390C321587F0}" type="datetimeFigureOut">
              <a:rPr lang="en-IN" smtClean="0"/>
              <a:t>06-06-2023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7C5D5523-54FD-40F5-913B-2C8EE5E5DCBC}" type="slidenum">
              <a:rPr lang="en-IN" smtClean="0"/>
              <a:t>‹#›</a:t>
            </a:fld>
            <a:endParaRPr lang="en-IN"/>
          </a:p>
        </p:txBody>
      </p:sp>
    </p:spTree>
    <p:extLst>
      <p:ext uri="{BB962C8B-B14F-4D97-AF65-F5344CB8AC3E}">
        <p14:creationId xmlns:p14="http://schemas.microsoft.com/office/powerpoint/2010/main" val="14312206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p>
            <a:fld id="{0E07C625-3BE1-43E3-B160-390C321587F0}" type="datetimeFigureOut">
              <a:rPr lang="en-IN" smtClean="0"/>
              <a:t>06-06-2023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7C5D5523-54FD-40F5-913B-2C8EE5E5DCBC}" type="slidenum">
              <a:rPr lang="en-IN" smtClean="0"/>
              <a:t>‹#›</a:t>
            </a:fld>
            <a:endParaRPr lang="en-IN"/>
          </a:p>
        </p:txBody>
      </p:sp>
    </p:spTree>
    <p:extLst>
      <p:ext uri="{BB962C8B-B14F-4D97-AF65-F5344CB8AC3E}">
        <p14:creationId xmlns:p14="http://schemas.microsoft.com/office/powerpoint/2010/main" val="19350989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E07C625-3BE1-43E3-B160-390C321587F0}" type="datetimeFigureOut">
              <a:rPr lang="en-IN" smtClean="0"/>
              <a:t>06-06-2023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7C5D5523-54FD-40F5-913B-2C8EE5E5DCBC}" type="slidenum">
              <a:rPr lang="en-IN" smtClean="0"/>
              <a:t>‹#›</a:t>
            </a:fld>
            <a:endParaRPr lang="en-IN"/>
          </a:p>
        </p:txBody>
      </p:sp>
    </p:spTree>
    <p:extLst>
      <p:ext uri="{BB962C8B-B14F-4D97-AF65-F5344CB8AC3E}">
        <p14:creationId xmlns:p14="http://schemas.microsoft.com/office/powerpoint/2010/main" val="5983425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IN"/>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E07C625-3BE1-43E3-B160-390C321587F0}" type="datetimeFigureOut">
              <a:rPr lang="en-IN" smtClean="0"/>
              <a:t>06-06-2023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C5D5523-54FD-40F5-913B-2C8EE5E5DCBC}" type="slidenum">
              <a:rPr lang="en-IN" smtClean="0"/>
              <a:t>‹#›</a:t>
            </a:fld>
            <a:endParaRPr lang="en-IN"/>
          </a:p>
        </p:txBody>
      </p:sp>
    </p:spTree>
    <p:extLst>
      <p:ext uri="{BB962C8B-B14F-4D97-AF65-F5344CB8AC3E}">
        <p14:creationId xmlns:p14="http://schemas.microsoft.com/office/powerpoint/2010/main" val="1753787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IN"/>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E07C625-3BE1-43E3-B160-390C321587F0}" type="datetimeFigureOut">
              <a:rPr lang="en-IN" smtClean="0"/>
              <a:t>06-06-2023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C5D5523-54FD-40F5-913B-2C8EE5E5DCBC}" type="slidenum">
              <a:rPr lang="en-IN" smtClean="0"/>
              <a:t>‹#›</a:t>
            </a:fld>
            <a:endParaRPr lang="en-IN"/>
          </a:p>
        </p:txBody>
      </p:sp>
    </p:spTree>
    <p:extLst>
      <p:ext uri="{BB962C8B-B14F-4D97-AF65-F5344CB8AC3E}">
        <p14:creationId xmlns:p14="http://schemas.microsoft.com/office/powerpoint/2010/main" val="24305084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IN"/>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E07C625-3BE1-43E3-B160-390C321587F0}" type="datetimeFigureOut">
              <a:rPr lang="en-IN" smtClean="0"/>
              <a:t>06-06-2023</a:t>
            </a:fld>
            <a:endParaRPr lang="en-IN"/>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C5D5523-54FD-40F5-913B-2C8EE5E5DCBC}" type="slidenum">
              <a:rPr lang="en-IN" smtClean="0"/>
              <a:t>‹#›</a:t>
            </a:fld>
            <a:endParaRPr lang="en-IN"/>
          </a:p>
        </p:txBody>
      </p:sp>
    </p:spTree>
    <p:extLst>
      <p:ext uri="{BB962C8B-B14F-4D97-AF65-F5344CB8AC3E}">
        <p14:creationId xmlns:p14="http://schemas.microsoft.com/office/powerpoint/2010/main" val="39226512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107.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6.xml.rels><?xml version="1.0" encoding="UTF-8" standalone="yes"?>
<Relationships xmlns="http://schemas.openxmlformats.org/package/2006/relationships"><Relationship Id="rId2" Type="http://schemas.openxmlformats.org/officeDocument/2006/relationships/hyperlink" Target="https://www.oxfordlearnersdictionaries.com/" TargetMode="Externa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image" Target="../media/image107.gif"/><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3" Type="http://schemas.openxmlformats.org/officeDocument/2006/relationships/hyperlink" Target="https://redux.js.org/understanding/thinking-in-redux/glossary#state" TargetMode="External"/><Relationship Id="rId2" Type="http://schemas.openxmlformats.org/officeDocument/2006/relationships/hyperlink" Target="https://redux.js.org/understanding/thinking-in-redux/glossary#reducer" TargetMode="External"/><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www.knowledgehut.com/blog/web-development/react-component" TargetMode="External"/><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hyperlink" Target="https://www.simplilearn.com/tutorials/reactjs-tutorial/reactjs-components"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83.xml.rels><?xml version="1.0" encoding="UTF-8" standalone="yes"?>
<Relationships xmlns="http://schemas.openxmlformats.org/package/2006/relationships"><Relationship Id="rId3" Type="http://schemas.openxmlformats.org/officeDocument/2006/relationships/hyperlink" Target="https://blog.logrocket.com/what-virtual-dom-react/" TargetMode="External"/><Relationship Id="rId2" Type="http://schemas.openxmlformats.org/officeDocument/2006/relationships/hyperlink" Target="https://blog.logrocket.com/react-render-props-vs-custom-hooks/" TargetMode="Externa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style>
          <a:lnRef idx="0">
            <a:schemeClr val="accent6"/>
          </a:lnRef>
          <a:fillRef idx="3">
            <a:schemeClr val="accent6"/>
          </a:fillRef>
          <a:effectRef idx="3">
            <a:schemeClr val="accent6"/>
          </a:effectRef>
          <a:fontRef idx="minor">
            <a:schemeClr val="lt1"/>
          </a:fontRef>
        </p:style>
        <p:txBody>
          <a:bodyPr/>
          <a:lstStyle/>
          <a:p>
            <a:r>
              <a:rPr lang="en-IN" dirty="0" smtClean="0"/>
              <a:t>React JS</a:t>
            </a:r>
            <a:endParaRPr lang="en-IN" dirty="0"/>
          </a:p>
        </p:txBody>
      </p:sp>
      <p:sp>
        <p:nvSpPr>
          <p:cNvPr id="3" name="Subtitle 2"/>
          <p:cNvSpPr>
            <a:spLocks noGrp="1"/>
          </p:cNvSpPr>
          <p:nvPr>
            <p:ph type="subTitle" idx="1"/>
          </p:nvPr>
        </p:nvSpPr>
        <p:spPr/>
        <p:txBody>
          <a:bodyPr/>
          <a:lstStyle/>
          <a:p>
            <a:endParaRPr lang="en-IN"/>
          </a:p>
        </p:txBody>
      </p:sp>
    </p:spTree>
    <p:extLst>
      <p:ext uri="{BB962C8B-B14F-4D97-AF65-F5344CB8AC3E}">
        <p14:creationId xmlns:p14="http://schemas.microsoft.com/office/powerpoint/2010/main" val="20875978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0">
            <a:schemeClr val="accent6"/>
          </a:lnRef>
          <a:fillRef idx="3">
            <a:schemeClr val="accent6"/>
          </a:fillRef>
          <a:effectRef idx="3">
            <a:schemeClr val="accent6"/>
          </a:effectRef>
          <a:fontRef idx="minor">
            <a:schemeClr val="lt1"/>
          </a:fontRef>
        </p:style>
        <p:txBody>
          <a:bodyPr/>
          <a:lstStyle/>
          <a:p>
            <a:r>
              <a:rPr lang="en-IN" dirty="0"/>
              <a:t>React Project Environment</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705564227"/>
              </p:ext>
            </p:extLst>
          </p:nvPr>
        </p:nvGraphicFramePr>
        <p:xfrm>
          <a:off x="457200" y="1600200"/>
          <a:ext cx="8229600" cy="3982720"/>
        </p:xfrm>
        <a:graphic>
          <a:graphicData uri="http://schemas.openxmlformats.org/drawingml/2006/table">
            <a:tbl>
              <a:tblPr firstRow="1" bandRow="1">
                <a:tableStyleId>{5C22544A-7EE6-4342-B048-85BDC9FD1C3A}</a:tableStyleId>
              </a:tblPr>
              <a:tblGrid>
                <a:gridCol w="4114800"/>
                <a:gridCol w="4114800"/>
              </a:tblGrid>
              <a:tr h="370840">
                <a:tc>
                  <a:txBody>
                    <a:bodyPr/>
                    <a:lstStyle/>
                    <a:p>
                      <a:r>
                        <a:rPr lang="en-US" sz="1400" dirty="0" smtClean="0"/>
                        <a:t>File/Folder Name</a:t>
                      </a:r>
                      <a:endParaRPr lang="en-IN" sz="1400" dirty="0"/>
                    </a:p>
                  </a:txBody>
                  <a:tcPr/>
                </a:tc>
                <a:tc>
                  <a:txBody>
                    <a:bodyPr/>
                    <a:lstStyle/>
                    <a:p>
                      <a:r>
                        <a:rPr lang="en-US" sz="1400" dirty="0" smtClean="0"/>
                        <a:t>Description</a:t>
                      </a:r>
                      <a:endParaRPr lang="en-IN" sz="1400" dirty="0"/>
                    </a:p>
                  </a:txBody>
                  <a:tcPr/>
                </a:tc>
              </a:tr>
              <a:tr h="370840">
                <a:tc>
                  <a:txBody>
                    <a:bodyPr/>
                    <a:lstStyle/>
                    <a:p>
                      <a:r>
                        <a:rPr lang="en-US" sz="1400" dirty="0" smtClean="0"/>
                        <a:t>Public </a:t>
                      </a:r>
                      <a:endParaRPr lang="en-IN" sz="14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t>The public folder holds files which is accessible throughout</a:t>
                      </a:r>
                      <a:r>
                        <a:rPr lang="en-US" sz="1400" baseline="0" dirty="0" smtClean="0"/>
                        <a:t> the project and components</a:t>
                      </a:r>
                      <a:endParaRPr lang="en-IN" sz="1400" dirty="0" smtClean="0"/>
                    </a:p>
                  </a:txBody>
                  <a:tcPr/>
                </a:tc>
              </a:tr>
              <a:tr h="370840">
                <a:tc>
                  <a:txBody>
                    <a:bodyPr/>
                    <a:lstStyle/>
                    <a:p>
                      <a:r>
                        <a:rPr lang="en-US" sz="1400" dirty="0" smtClean="0"/>
                        <a:t>App.js</a:t>
                      </a:r>
                      <a:endParaRPr lang="en-IN" sz="1400" dirty="0"/>
                    </a:p>
                  </a:txBody>
                  <a:tcPr/>
                </a:tc>
                <a:tc>
                  <a:txBody>
                    <a:bodyPr/>
                    <a:lstStyle/>
                    <a:p>
                      <a:r>
                        <a:rPr lang="en-US" sz="1400" dirty="0" smtClean="0"/>
                        <a:t>This is the file for App Component. App Component is the main component in React which acts as a container for all other components.</a:t>
                      </a:r>
                      <a:endParaRPr lang="en-IN" sz="1400" dirty="0"/>
                    </a:p>
                  </a:txBody>
                  <a:tcPr/>
                </a:tc>
              </a:tr>
              <a:tr h="370840">
                <a:tc>
                  <a:txBody>
                    <a:bodyPr/>
                    <a:lstStyle/>
                    <a:p>
                      <a:r>
                        <a:rPr lang="en-US" sz="1400" dirty="0" smtClean="0"/>
                        <a:t>App.test.js</a:t>
                      </a:r>
                      <a:endParaRPr lang="en-IN" sz="1400" dirty="0"/>
                    </a:p>
                  </a:txBody>
                  <a:tcPr/>
                </a:tc>
                <a:tc>
                  <a:txBody>
                    <a:bodyPr/>
                    <a:lstStyle/>
                    <a:p>
                      <a:r>
                        <a:rPr lang="en-US" sz="1400" dirty="0" smtClean="0"/>
                        <a:t>This file is used for</a:t>
                      </a:r>
                      <a:r>
                        <a:rPr lang="en-US" sz="1400" baseline="0" dirty="0" smtClean="0"/>
                        <a:t> unit testing</a:t>
                      </a:r>
                      <a:endParaRPr lang="en-IN" sz="1400" dirty="0"/>
                    </a:p>
                  </a:txBody>
                  <a:tcPr/>
                </a:tc>
              </a:tr>
              <a:tr h="370840">
                <a:tc>
                  <a:txBody>
                    <a:bodyPr/>
                    <a:lstStyle/>
                    <a:p>
                      <a:r>
                        <a:rPr lang="en-US" sz="1400" dirty="0" smtClean="0"/>
                        <a:t>Index.js</a:t>
                      </a:r>
                      <a:endParaRPr lang="en-IN" sz="1400" dirty="0"/>
                    </a:p>
                  </a:txBody>
                  <a:tcPr/>
                </a:tc>
                <a:tc>
                  <a:txBody>
                    <a:bodyPr/>
                    <a:lstStyle/>
                    <a:p>
                      <a:r>
                        <a:rPr lang="en-US" sz="1400" dirty="0" smtClean="0"/>
                        <a:t>index.js</a:t>
                      </a:r>
                      <a:r>
                        <a:rPr lang="en-US" sz="1400" b="0" i="0" kern="1200" dirty="0" smtClean="0">
                          <a:solidFill>
                            <a:schemeClr val="dk1"/>
                          </a:solidFill>
                          <a:effectLst/>
                          <a:latin typeface="+mn-lt"/>
                          <a:ea typeface="+mn-ea"/>
                          <a:cs typeface="+mn-cs"/>
                        </a:rPr>
                        <a:t> is where you would usually mount/render your main react component onto your “root” element(which you mark in your html).</a:t>
                      </a:r>
                      <a:endParaRPr lang="en-IN" sz="1400" dirty="0"/>
                    </a:p>
                  </a:txBody>
                  <a:tcPr/>
                </a:tc>
              </a:tr>
              <a:tr h="370840">
                <a:tc>
                  <a:txBody>
                    <a:bodyPr/>
                    <a:lstStyle/>
                    <a:p>
                      <a:r>
                        <a:rPr lang="en-US" sz="1400" dirty="0" err="1" smtClean="0"/>
                        <a:t>reportWebVitals</a:t>
                      </a:r>
                      <a:endParaRPr lang="en-IN" sz="1400" dirty="0"/>
                    </a:p>
                  </a:txBody>
                  <a:tcPr/>
                </a:tc>
                <a:tc>
                  <a:txBody>
                    <a:bodyPr/>
                    <a:lstStyle/>
                    <a:p>
                      <a:r>
                        <a:rPr lang="en-US" sz="1400" dirty="0" smtClean="0"/>
                        <a:t>it measures a set of metrics that aim to capture the user experience of a web page. </a:t>
                      </a:r>
                      <a:endParaRPr lang="en-IN" sz="1400" dirty="0"/>
                    </a:p>
                  </a:txBody>
                  <a:tcPr/>
                </a:tc>
              </a:tr>
              <a:tr h="370840">
                <a:tc>
                  <a:txBody>
                    <a:bodyPr/>
                    <a:lstStyle/>
                    <a:p>
                      <a:r>
                        <a:rPr lang="en-US" sz="1600" dirty="0" smtClean="0"/>
                        <a:t>setupTests.js</a:t>
                      </a:r>
                      <a:endParaRPr lang="en-IN" sz="1600" dirty="0"/>
                    </a:p>
                  </a:txBody>
                  <a:tcPr/>
                </a:tc>
                <a:tc>
                  <a:txBody>
                    <a:bodyPr/>
                    <a:lstStyle/>
                    <a:p>
                      <a:r>
                        <a:rPr lang="en-US" sz="1600" dirty="0" smtClean="0"/>
                        <a:t>It is used to test app</a:t>
                      </a:r>
                      <a:endParaRPr lang="en-IN" sz="1600" dirty="0"/>
                    </a:p>
                  </a:txBody>
                  <a:tcPr/>
                </a:tc>
              </a:tr>
              <a:tr h="370840">
                <a:tc>
                  <a:txBody>
                    <a:bodyPr/>
                    <a:lstStyle/>
                    <a:p>
                      <a:r>
                        <a:rPr lang="en-US" sz="1600" dirty="0" smtClean="0"/>
                        <a:t>Package-</a:t>
                      </a:r>
                      <a:r>
                        <a:rPr lang="en-US" sz="1600" dirty="0" err="1" smtClean="0"/>
                        <a:t>lock.json</a:t>
                      </a:r>
                      <a:r>
                        <a:rPr lang="en-US" sz="1600" dirty="0" smtClean="0"/>
                        <a:t>, </a:t>
                      </a:r>
                      <a:r>
                        <a:rPr lang="en-US" sz="1600" dirty="0" err="1" smtClean="0"/>
                        <a:t>package.json</a:t>
                      </a:r>
                      <a:endParaRPr lang="en-IN" sz="1600" dirty="0"/>
                    </a:p>
                  </a:txBody>
                  <a:tcPr/>
                </a:tc>
                <a:tc>
                  <a:txBody>
                    <a:bodyPr/>
                    <a:lstStyle/>
                    <a:p>
                      <a:r>
                        <a:rPr lang="en-US" sz="1600" dirty="0" smtClean="0"/>
                        <a:t>These</a:t>
                      </a:r>
                      <a:r>
                        <a:rPr lang="en-US" sz="1600" baseline="0" dirty="0" smtClean="0"/>
                        <a:t> are used keep track of packages installed</a:t>
                      </a:r>
                      <a:endParaRPr lang="en-IN" sz="1600" dirty="0"/>
                    </a:p>
                  </a:txBody>
                  <a:tcPr/>
                </a:tc>
              </a:tr>
            </a:tbl>
          </a:graphicData>
        </a:graphic>
      </p:graphicFrame>
    </p:spTree>
    <p:extLst>
      <p:ext uri="{BB962C8B-B14F-4D97-AF65-F5344CB8AC3E}">
        <p14:creationId xmlns:p14="http://schemas.microsoft.com/office/powerpoint/2010/main" val="362352389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0">
            <a:schemeClr val="accent6"/>
          </a:lnRef>
          <a:fillRef idx="3">
            <a:schemeClr val="accent6"/>
          </a:fillRef>
          <a:effectRef idx="3">
            <a:schemeClr val="accent6"/>
          </a:effectRef>
          <a:fontRef idx="minor">
            <a:schemeClr val="lt1"/>
          </a:fontRef>
        </p:style>
        <p:txBody>
          <a:bodyPr/>
          <a:lstStyle/>
          <a:p>
            <a:r>
              <a:rPr lang="en-US" dirty="0"/>
              <a:t>Routers</a:t>
            </a:r>
            <a:endParaRPr lang="en-IN" dirty="0"/>
          </a:p>
        </p:txBody>
      </p:sp>
      <p:sp>
        <p:nvSpPr>
          <p:cNvPr id="3" name="Content Placeholder 2"/>
          <p:cNvSpPr>
            <a:spLocks noGrp="1"/>
          </p:cNvSpPr>
          <p:nvPr>
            <p:ph idx="1"/>
          </p:nvPr>
        </p:nvSpPr>
        <p:spPr>
          <a:xfrm>
            <a:off x="457200" y="1600201"/>
            <a:ext cx="8229600" cy="748680"/>
          </a:xfrm>
        </p:spPr>
        <p:txBody>
          <a:bodyPr/>
          <a:lstStyle/>
          <a:p>
            <a:pPr marL="0" indent="0">
              <a:buNone/>
            </a:pPr>
            <a:r>
              <a:rPr lang="en-US" dirty="0" smtClean="0"/>
              <a:t>Installation and Setup:</a:t>
            </a:r>
          </a:p>
          <a:p>
            <a:pPr marL="0" indent="0">
              <a:buNone/>
            </a:pPr>
            <a:endParaRPr lang="en-IN"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960" y="2852936"/>
            <a:ext cx="6534150"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0466" y="4725144"/>
            <a:ext cx="1514475"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683960" y="2276872"/>
            <a:ext cx="6534150" cy="369332"/>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r>
              <a:rPr lang="en-IN" dirty="0" smtClean="0"/>
              <a:t>1.  Install the third-party library react-router-</a:t>
            </a:r>
            <a:r>
              <a:rPr lang="en-IN" dirty="0" err="1" smtClean="0"/>
              <a:t>dom</a:t>
            </a:r>
            <a:endParaRPr lang="en-IN" dirty="0"/>
          </a:p>
        </p:txBody>
      </p:sp>
      <p:sp>
        <p:nvSpPr>
          <p:cNvPr id="5" name="TextBox 4"/>
          <p:cNvSpPr txBox="1"/>
          <p:nvPr/>
        </p:nvSpPr>
        <p:spPr>
          <a:xfrm>
            <a:off x="683960" y="3933056"/>
            <a:ext cx="6696352" cy="646331"/>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r>
              <a:rPr lang="en-IN" dirty="0" smtClean="0"/>
              <a:t>2.  Create Component Folder and create </a:t>
            </a:r>
            <a:r>
              <a:rPr lang="en-IN" dirty="0" err="1" smtClean="0"/>
              <a:t>twofiles</a:t>
            </a:r>
            <a:r>
              <a:rPr lang="en-IN" dirty="0" smtClean="0"/>
              <a:t>: Home.js, About.js in the  folder</a:t>
            </a:r>
            <a:endParaRPr lang="en-IN" dirty="0"/>
          </a:p>
        </p:txBody>
      </p:sp>
    </p:spTree>
    <p:extLst>
      <p:ext uri="{BB962C8B-B14F-4D97-AF65-F5344CB8AC3E}">
        <p14:creationId xmlns:p14="http://schemas.microsoft.com/office/powerpoint/2010/main" val="217273851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0">
            <a:schemeClr val="accent6"/>
          </a:lnRef>
          <a:fillRef idx="3">
            <a:schemeClr val="accent6"/>
          </a:fillRef>
          <a:effectRef idx="3">
            <a:schemeClr val="accent6"/>
          </a:effectRef>
          <a:fontRef idx="minor">
            <a:schemeClr val="lt1"/>
          </a:fontRef>
        </p:style>
        <p:txBody>
          <a:bodyPr/>
          <a:lstStyle/>
          <a:p>
            <a:r>
              <a:rPr lang="en-US" dirty="0"/>
              <a:t>Routers</a:t>
            </a:r>
            <a:endParaRPr lang="en-IN"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568" y="2780928"/>
            <a:ext cx="3552825" cy="904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8954" y="4581128"/>
            <a:ext cx="3790950" cy="771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539552" y="1988840"/>
            <a:ext cx="5400600" cy="369332"/>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r>
              <a:rPr lang="en-IN" dirty="0" smtClean="0"/>
              <a:t>3. Create The content for Home Component</a:t>
            </a:r>
            <a:endParaRPr lang="en-IN" dirty="0"/>
          </a:p>
        </p:txBody>
      </p:sp>
      <p:sp>
        <p:nvSpPr>
          <p:cNvPr id="5" name="TextBox 4"/>
          <p:cNvSpPr txBox="1"/>
          <p:nvPr/>
        </p:nvSpPr>
        <p:spPr>
          <a:xfrm>
            <a:off x="539552" y="4005064"/>
            <a:ext cx="5544616" cy="369332"/>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r>
              <a:rPr lang="en-IN" dirty="0" smtClean="0"/>
              <a:t>4. Create the content of About Component</a:t>
            </a:r>
            <a:endParaRPr lang="en-IN" dirty="0"/>
          </a:p>
        </p:txBody>
      </p:sp>
    </p:spTree>
    <p:extLst>
      <p:ext uri="{BB962C8B-B14F-4D97-AF65-F5344CB8AC3E}">
        <p14:creationId xmlns:p14="http://schemas.microsoft.com/office/powerpoint/2010/main" val="214979171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0">
            <a:schemeClr val="accent6"/>
          </a:lnRef>
          <a:fillRef idx="3">
            <a:schemeClr val="accent6"/>
          </a:fillRef>
          <a:effectRef idx="3">
            <a:schemeClr val="accent6"/>
          </a:effectRef>
          <a:fontRef idx="minor">
            <a:schemeClr val="lt1"/>
          </a:fontRef>
        </p:style>
        <p:txBody>
          <a:bodyPr/>
          <a:lstStyle/>
          <a:p>
            <a:r>
              <a:rPr lang="en-US" dirty="0"/>
              <a:t>Routers</a:t>
            </a:r>
            <a:endParaRPr lang="en-IN"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1965919"/>
            <a:ext cx="5976664" cy="4257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539552" y="3140968"/>
            <a:ext cx="3960440"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p:cNvSpPr/>
          <p:nvPr/>
        </p:nvSpPr>
        <p:spPr>
          <a:xfrm>
            <a:off x="755576" y="4293096"/>
            <a:ext cx="1764196" cy="79208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7" name="Straight Arrow Connector 6"/>
          <p:cNvCxnSpPr/>
          <p:nvPr/>
        </p:nvCxnSpPr>
        <p:spPr>
          <a:xfrm flipH="1">
            <a:off x="4499992" y="3284984"/>
            <a:ext cx="2232248" cy="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804248" y="3140968"/>
            <a:ext cx="2016224" cy="646331"/>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r>
              <a:rPr lang="en-IN" dirty="0" smtClean="0"/>
              <a:t>Import </a:t>
            </a:r>
            <a:r>
              <a:rPr lang="en-IN" dirty="0" err="1" smtClean="0"/>
              <a:t>BrowserRouter</a:t>
            </a:r>
            <a:endParaRPr lang="en-IN" dirty="0"/>
          </a:p>
        </p:txBody>
      </p:sp>
      <p:sp>
        <p:nvSpPr>
          <p:cNvPr id="9" name="TextBox 8"/>
          <p:cNvSpPr txBox="1"/>
          <p:nvPr/>
        </p:nvSpPr>
        <p:spPr>
          <a:xfrm>
            <a:off x="6732240" y="4365104"/>
            <a:ext cx="2088232" cy="1200329"/>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r>
              <a:rPr lang="en-IN" dirty="0" smtClean="0"/>
              <a:t>Include App component inside the </a:t>
            </a:r>
            <a:r>
              <a:rPr lang="en-IN" dirty="0" err="1" smtClean="0"/>
              <a:t>Browserrouter</a:t>
            </a:r>
            <a:r>
              <a:rPr lang="en-IN" dirty="0" smtClean="0"/>
              <a:t> tag</a:t>
            </a:r>
            <a:endParaRPr lang="en-IN" dirty="0"/>
          </a:p>
        </p:txBody>
      </p:sp>
      <p:cxnSp>
        <p:nvCxnSpPr>
          <p:cNvPr id="11" name="Straight Arrow Connector 10"/>
          <p:cNvCxnSpPr>
            <a:stCxn id="9" idx="1"/>
          </p:cNvCxnSpPr>
          <p:nvPr/>
        </p:nvCxnSpPr>
        <p:spPr>
          <a:xfrm flipH="1" flipV="1">
            <a:off x="2519772" y="4689140"/>
            <a:ext cx="4212468" cy="276129"/>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464794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0">
            <a:schemeClr val="accent6"/>
          </a:lnRef>
          <a:fillRef idx="3">
            <a:schemeClr val="accent6"/>
          </a:fillRef>
          <a:effectRef idx="3">
            <a:schemeClr val="accent6"/>
          </a:effectRef>
          <a:fontRef idx="minor">
            <a:schemeClr val="lt1"/>
          </a:fontRef>
        </p:style>
        <p:txBody>
          <a:bodyPr/>
          <a:lstStyle/>
          <a:p>
            <a:r>
              <a:rPr lang="en-US" dirty="0"/>
              <a:t>Routers</a:t>
            </a:r>
            <a:endParaRPr lang="en-IN"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2060848"/>
            <a:ext cx="4448175" cy="4162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539552" y="2564904"/>
            <a:ext cx="4448175" cy="720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p:cNvSpPr/>
          <p:nvPr/>
        </p:nvSpPr>
        <p:spPr>
          <a:xfrm>
            <a:off x="971600" y="4142060"/>
            <a:ext cx="3888432" cy="94312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p:cNvSpPr txBox="1"/>
          <p:nvPr/>
        </p:nvSpPr>
        <p:spPr>
          <a:xfrm>
            <a:off x="5292080" y="2564904"/>
            <a:ext cx="3312368" cy="923330"/>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r>
              <a:rPr lang="en-IN" dirty="0" smtClean="0"/>
              <a:t>Import Routes, Route to add routing pages in the app. And we have to import component also</a:t>
            </a:r>
            <a:endParaRPr lang="en-IN" dirty="0"/>
          </a:p>
        </p:txBody>
      </p:sp>
      <p:cxnSp>
        <p:nvCxnSpPr>
          <p:cNvPr id="8" name="Straight Arrow Connector 7"/>
          <p:cNvCxnSpPr>
            <a:stCxn id="6" idx="1"/>
          </p:cNvCxnSpPr>
          <p:nvPr/>
        </p:nvCxnSpPr>
        <p:spPr>
          <a:xfrm flipH="1">
            <a:off x="4987727" y="3026569"/>
            <a:ext cx="304353" cy="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5364088" y="4142060"/>
            <a:ext cx="3240360" cy="923330"/>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r>
              <a:rPr lang="en-IN" dirty="0" smtClean="0"/>
              <a:t>Routes and Route tag are used to add target component while routing</a:t>
            </a:r>
            <a:endParaRPr lang="en-IN" dirty="0"/>
          </a:p>
        </p:txBody>
      </p:sp>
      <p:cxnSp>
        <p:nvCxnSpPr>
          <p:cNvPr id="11" name="Straight Arrow Connector 10"/>
          <p:cNvCxnSpPr>
            <a:stCxn id="9" idx="1"/>
          </p:cNvCxnSpPr>
          <p:nvPr/>
        </p:nvCxnSpPr>
        <p:spPr>
          <a:xfrm flipH="1">
            <a:off x="4860032" y="4603725"/>
            <a:ext cx="504056" cy="9897"/>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8595471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0">
            <a:schemeClr val="accent6"/>
          </a:lnRef>
          <a:fillRef idx="3">
            <a:schemeClr val="accent6"/>
          </a:fillRef>
          <a:effectRef idx="3">
            <a:schemeClr val="accent6"/>
          </a:effectRef>
          <a:fontRef idx="minor">
            <a:schemeClr val="lt1"/>
          </a:fontRef>
        </p:style>
        <p:txBody>
          <a:bodyPr/>
          <a:lstStyle/>
          <a:p>
            <a:r>
              <a:rPr lang="en-US" dirty="0"/>
              <a:t>Routers</a:t>
            </a:r>
            <a:endParaRPr lang="en-IN"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9592" y="1916832"/>
            <a:ext cx="5924550" cy="1333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568" y="4077072"/>
            <a:ext cx="6581775" cy="1590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2267744" y="4149080"/>
            <a:ext cx="1706711" cy="3600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p:cNvSpPr txBox="1"/>
          <p:nvPr/>
        </p:nvSpPr>
        <p:spPr>
          <a:xfrm>
            <a:off x="611560" y="3669041"/>
            <a:ext cx="4248472" cy="369332"/>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r>
              <a:rPr lang="en-IN" dirty="0" smtClean="0"/>
              <a:t>We have write about to get about page</a:t>
            </a:r>
            <a:endParaRPr lang="en-IN" dirty="0"/>
          </a:p>
        </p:txBody>
      </p:sp>
    </p:spTree>
    <p:extLst>
      <p:ext uri="{BB962C8B-B14F-4D97-AF65-F5344CB8AC3E}">
        <p14:creationId xmlns:p14="http://schemas.microsoft.com/office/powerpoint/2010/main" val="236459294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0">
            <a:schemeClr val="accent6"/>
          </a:lnRef>
          <a:fillRef idx="3">
            <a:schemeClr val="accent6"/>
          </a:fillRef>
          <a:effectRef idx="3">
            <a:schemeClr val="accent6"/>
          </a:effectRef>
          <a:fontRef idx="minor">
            <a:schemeClr val="lt1"/>
          </a:fontRef>
        </p:style>
        <p:txBody>
          <a:bodyPr/>
          <a:lstStyle/>
          <a:p>
            <a:r>
              <a:rPr lang="en-US" dirty="0"/>
              <a:t>Routers</a:t>
            </a:r>
            <a:endParaRPr lang="en-IN" dirty="0"/>
          </a:p>
        </p:txBody>
      </p:sp>
      <p:sp>
        <p:nvSpPr>
          <p:cNvPr id="3" name="Content Placeholder 2"/>
          <p:cNvSpPr>
            <a:spLocks noGrp="1"/>
          </p:cNvSpPr>
          <p:nvPr>
            <p:ph idx="1"/>
          </p:nvPr>
        </p:nvSpPr>
        <p:spPr>
          <a:xfrm>
            <a:off x="457200" y="1600201"/>
            <a:ext cx="8229600" cy="460648"/>
          </a:xfrm>
        </p:spPr>
        <p:txBody>
          <a:bodyPr>
            <a:normAutofit fontScale="85000" lnSpcReduction="20000"/>
          </a:bodyPr>
          <a:lstStyle/>
          <a:p>
            <a:r>
              <a:rPr lang="en-US" dirty="0" smtClean="0"/>
              <a:t>Routers creating using menu</a:t>
            </a:r>
            <a:endParaRPr lang="en-IN"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9832" y="2708920"/>
            <a:ext cx="3892168" cy="35283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679832" y="1988840"/>
            <a:ext cx="2668032" cy="646331"/>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r>
              <a:rPr lang="en-US" dirty="0" smtClean="0"/>
              <a:t>1. Create a navigation bar (Navbar.js)</a:t>
            </a:r>
            <a:endParaRPr lang="en-IN" dirty="0"/>
          </a:p>
        </p:txBody>
      </p:sp>
      <p:sp>
        <p:nvSpPr>
          <p:cNvPr id="5" name="TextBox 4"/>
          <p:cNvSpPr txBox="1"/>
          <p:nvPr/>
        </p:nvSpPr>
        <p:spPr>
          <a:xfrm>
            <a:off x="4788024" y="2420888"/>
            <a:ext cx="3528392" cy="2862322"/>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marL="285750" indent="-285750">
              <a:buFont typeface="Arial" pitchFamily="34" charset="0"/>
              <a:buChar char="•"/>
            </a:pPr>
            <a:r>
              <a:rPr lang="en-US" dirty="0" smtClean="0"/>
              <a:t>A new term we are using “Link”, which is </a:t>
            </a:r>
            <a:r>
              <a:rPr lang="en-US" dirty="0"/>
              <a:t>an element that lets the user navigate to another page by clicking or tapping on </a:t>
            </a:r>
            <a:r>
              <a:rPr lang="en-US" dirty="0" smtClean="0"/>
              <a:t>it.</a:t>
            </a:r>
          </a:p>
          <a:p>
            <a:pPr marL="285750" indent="-285750">
              <a:buFont typeface="Arial" pitchFamily="34" charset="0"/>
              <a:buChar char="•"/>
            </a:pPr>
            <a:endParaRPr lang="en-US" dirty="0"/>
          </a:p>
          <a:p>
            <a:pPr marL="285750" indent="-285750">
              <a:buFont typeface="Arial" pitchFamily="34" charset="0"/>
              <a:buChar char="•"/>
            </a:pPr>
            <a:r>
              <a:rPr lang="en-US" dirty="0"/>
              <a:t>react-router-</a:t>
            </a:r>
            <a:r>
              <a:rPr lang="en-US" dirty="0" err="1"/>
              <a:t>dom</a:t>
            </a:r>
            <a:r>
              <a:rPr lang="en-US" dirty="0"/>
              <a:t>, a &lt;Link&gt; renders an accessible &lt;a&gt; element with a real </a:t>
            </a:r>
            <a:r>
              <a:rPr lang="en-US" dirty="0" err="1"/>
              <a:t>href</a:t>
            </a:r>
            <a:r>
              <a:rPr lang="en-US" dirty="0"/>
              <a:t> that points to the resource it's linking to. </a:t>
            </a:r>
            <a:endParaRPr lang="en-IN" dirty="0"/>
          </a:p>
        </p:txBody>
      </p:sp>
    </p:spTree>
    <p:extLst>
      <p:ext uri="{BB962C8B-B14F-4D97-AF65-F5344CB8AC3E}">
        <p14:creationId xmlns:p14="http://schemas.microsoft.com/office/powerpoint/2010/main" val="100024837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0">
            <a:schemeClr val="accent6"/>
          </a:lnRef>
          <a:fillRef idx="3">
            <a:schemeClr val="accent6"/>
          </a:fillRef>
          <a:effectRef idx="3">
            <a:schemeClr val="accent6"/>
          </a:effectRef>
          <a:fontRef idx="minor">
            <a:schemeClr val="lt1"/>
          </a:fontRef>
        </p:style>
        <p:txBody>
          <a:bodyPr/>
          <a:lstStyle/>
          <a:p>
            <a:r>
              <a:rPr lang="en-US" dirty="0"/>
              <a:t>Routers</a:t>
            </a:r>
            <a:endParaRPr lang="en-IN" dirty="0"/>
          </a:p>
        </p:txBody>
      </p:sp>
      <p:sp>
        <p:nvSpPr>
          <p:cNvPr id="3" name="Content Placeholder 2"/>
          <p:cNvSpPr>
            <a:spLocks noGrp="1"/>
          </p:cNvSpPr>
          <p:nvPr>
            <p:ph idx="1"/>
          </p:nvPr>
        </p:nvSpPr>
        <p:spPr>
          <a:xfrm>
            <a:off x="457200" y="1600201"/>
            <a:ext cx="8229600" cy="460647"/>
          </a:xfrm>
        </p:spPr>
        <p:txBody>
          <a:bodyPr>
            <a:normAutofit fontScale="92500" lnSpcReduction="20000"/>
          </a:bodyPr>
          <a:lstStyle/>
          <a:p>
            <a:r>
              <a:rPr lang="en-US" dirty="0"/>
              <a:t>Routers creating using </a:t>
            </a:r>
            <a:r>
              <a:rPr lang="en-US" dirty="0" smtClean="0"/>
              <a:t>menu</a:t>
            </a:r>
            <a:endParaRPr lang="en-IN"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1680" y="2650716"/>
            <a:ext cx="3438525" cy="314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1680" y="3068960"/>
            <a:ext cx="3733800" cy="285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1680" y="3501008"/>
            <a:ext cx="3486150" cy="238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588677" y="1988840"/>
            <a:ext cx="3335251" cy="369332"/>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r>
              <a:rPr lang="en-US" dirty="0" smtClean="0"/>
              <a:t>2. Create Three components</a:t>
            </a:r>
            <a:endParaRPr lang="en-IN" dirty="0"/>
          </a:p>
        </p:txBody>
      </p:sp>
      <p:sp>
        <p:nvSpPr>
          <p:cNvPr id="5" name="TextBox 4"/>
          <p:cNvSpPr txBox="1"/>
          <p:nvPr/>
        </p:nvSpPr>
        <p:spPr>
          <a:xfrm>
            <a:off x="323528" y="2595709"/>
            <a:ext cx="1296144" cy="369332"/>
          </a:xfrm>
          <a:prstGeom prst="rect">
            <a:avLst/>
          </a:prstGeom>
        </p:spPr>
        <p:style>
          <a:lnRef idx="1">
            <a:schemeClr val="accent4"/>
          </a:lnRef>
          <a:fillRef idx="3">
            <a:schemeClr val="accent4"/>
          </a:fillRef>
          <a:effectRef idx="2">
            <a:schemeClr val="accent4"/>
          </a:effectRef>
          <a:fontRef idx="minor">
            <a:schemeClr val="lt1"/>
          </a:fontRef>
        </p:style>
        <p:txBody>
          <a:bodyPr wrap="square" rtlCol="0">
            <a:spAutoFit/>
          </a:bodyPr>
          <a:lstStyle/>
          <a:p>
            <a:r>
              <a:rPr lang="en-US" dirty="0" smtClean="0"/>
              <a:t>Home.js</a:t>
            </a:r>
            <a:endParaRPr lang="en-IN" dirty="0"/>
          </a:p>
        </p:txBody>
      </p:sp>
      <p:sp>
        <p:nvSpPr>
          <p:cNvPr id="9" name="TextBox 8"/>
          <p:cNvSpPr txBox="1"/>
          <p:nvPr/>
        </p:nvSpPr>
        <p:spPr>
          <a:xfrm>
            <a:off x="326700" y="3027169"/>
            <a:ext cx="1296144" cy="369332"/>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en-US" dirty="0" smtClean="0"/>
              <a:t>Product.js</a:t>
            </a:r>
            <a:endParaRPr lang="en-IN" dirty="0"/>
          </a:p>
        </p:txBody>
      </p:sp>
      <p:sp>
        <p:nvSpPr>
          <p:cNvPr id="10" name="TextBox 9"/>
          <p:cNvSpPr txBox="1"/>
          <p:nvPr/>
        </p:nvSpPr>
        <p:spPr>
          <a:xfrm>
            <a:off x="330236" y="3435404"/>
            <a:ext cx="1296144" cy="369332"/>
          </a:xfrm>
          <a:prstGeom prst="rect">
            <a:avLst/>
          </a:prstGeom>
        </p:spPr>
        <p:style>
          <a:lnRef idx="1">
            <a:schemeClr val="accent3"/>
          </a:lnRef>
          <a:fillRef idx="3">
            <a:schemeClr val="accent3"/>
          </a:fillRef>
          <a:effectRef idx="2">
            <a:schemeClr val="accent3"/>
          </a:effectRef>
          <a:fontRef idx="minor">
            <a:schemeClr val="lt1"/>
          </a:fontRef>
        </p:style>
        <p:txBody>
          <a:bodyPr wrap="square" rtlCol="0">
            <a:spAutoFit/>
          </a:bodyPr>
          <a:lstStyle/>
          <a:p>
            <a:r>
              <a:rPr lang="en-US" dirty="0" smtClean="0"/>
              <a:t>Sales.js</a:t>
            </a:r>
            <a:endParaRPr lang="en-IN" dirty="0"/>
          </a:p>
        </p:txBody>
      </p:sp>
    </p:spTree>
    <p:extLst>
      <p:ext uri="{BB962C8B-B14F-4D97-AF65-F5344CB8AC3E}">
        <p14:creationId xmlns:p14="http://schemas.microsoft.com/office/powerpoint/2010/main" val="176794006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0">
            <a:schemeClr val="accent6"/>
          </a:lnRef>
          <a:fillRef idx="3">
            <a:schemeClr val="accent6"/>
          </a:fillRef>
          <a:effectRef idx="3">
            <a:schemeClr val="accent6"/>
          </a:effectRef>
          <a:fontRef idx="minor">
            <a:schemeClr val="lt1"/>
          </a:fontRef>
        </p:style>
        <p:txBody>
          <a:bodyPr/>
          <a:lstStyle/>
          <a:p>
            <a:r>
              <a:rPr lang="en-US" dirty="0"/>
              <a:t>Routers</a:t>
            </a:r>
            <a:endParaRPr lang="en-IN" dirty="0"/>
          </a:p>
        </p:txBody>
      </p:sp>
      <p:sp>
        <p:nvSpPr>
          <p:cNvPr id="3" name="Content Placeholder 2"/>
          <p:cNvSpPr>
            <a:spLocks noGrp="1"/>
          </p:cNvSpPr>
          <p:nvPr>
            <p:ph idx="1"/>
          </p:nvPr>
        </p:nvSpPr>
        <p:spPr>
          <a:xfrm>
            <a:off x="457200" y="1600201"/>
            <a:ext cx="8229600" cy="460647"/>
          </a:xfrm>
        </p:spPr>
        <p:txBody>
          <a:bodyPr>
            <a:normAutofit fontScale="92500" lnSpcReduction="20000"/>
          </a:bodyPr>
          <a:lstStyle/>
          <a:p>
            <a:r>
              <a:rPr lang="en-US" dirty="0"/>
              <a:t>Routers creating using </a:t>
            </a:r>
            <a:r>
              <a:rPr lang="en-US" dirty="0" smtClean="0"/>
              <a:t>menu</a:t>
            </a:r>
            <a:endParaRPr lang="en-IN"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2492896"/>
            <a:ext cx="4772025" cy="4029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539552" y="1988840"/>
            <a:ext cx="4248472" cy="369332"/>
          </a:xfrm>
          <a:prstGeom prst="rect">
            <a:avLst/>
          </a:prstGeom>
          <a:noFill/>
        </p:spPr>
        <p:txBody>
          <a:bodyPr wrap="square" rtlCol="0">
            <a:spAutoFit/>
          </a:bodyPr>
          <a:lstStyle/>
          <a:p>
            <a:r>
              <a:rPr lang="en-US" dirty="0" smtClean="0"/>
              <a:t>3. Modify the App.js file</a:t>
            </a:r>
            <a:endParaRPr lang="en-IN" dirty="0"/>
          </a:p>
        </p:txBody>
      </p:sp>
      <p:sp>
        <p:nvSpPr>
          <p:cNvPr id="7" name="Rectangle 6"/>
          <p:cNvSpPr/>
          <p:nvPr/>
        </p:nvSpPr>
        <p:spPr>
          <a:xfrm>
            <a:off x="539552" y="2852936"/>
            <a:ext cx="3888432" cy="79208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p:cNvSpPr txBox="1"/>
          <p:nvPr/>
        </p:nvSpPr>
        <p:spPr>
          <a:xfrm>
            <a:off x="5940152" y="3064314"/>
            <a:ext cx="2592288" cy="369332"/>
          </a:xfrm>
          <a:prstGeom prst="rect">
            <a:avLst/>
          </a:prstGeom>
        </p:spPr>
        <p:style>
          <a:lnRef idx="1">
            <a:schemeClr val="accent3"/>
          </a:lnRef>
          <a:fillRef idx="3">
            <a:schemeClr val="accent3"/>
          </a:fillRef>
          <a:effectRef idx="2">
            <a:schemeClr val="accent3"/>
          </a:effectRef>
          <a:fontRef idx="minor">
            <a:schemeClr val="lt1"/>
          </a:fontRef>
        </p:style>
        <p:txBody>
          <a:bodyPr wrap="square" rtlCol="0">
            <a:spAutoFit/>
          </a:bodyPr>
          <a:lstStyle/>
          <a:p>
            <a:r>
              <a:rPr lang="en-US" dirty="0" smtClean="0"/>
              <a:t>Import all components</a:t>
            </a:r>
            <a:endParaRPr lang="en-IN" dirty="0"/>
          </a:p>
        </p:txBody>
      </p:sp>
      <p:cxnSp>
        <p:nvCxnSpPr>
          <p:cNvPr id="12" name="Straight Arrow Connector 11"/>
          <p:cNvCxnSpPr>
            <a:stCxn id="8" idx="1"/>
          </p:cNvCxnSpPr>
          <p:nvPr/>
        </p:nvCxnSpPr>
        <p:spPr>
          <a:xfrm flipH="1">
            <a:off x="4427984" y="3248980"/>
            <a:ext cx="1512168" cy="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971600" y="4293096"/>
            <a:ext cx="864096" cy="21433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p:cNvSpPr txBox="1"/>
          <p:nvPr/>
        </p:nvSpPr>
        <p:spPr>
          <a:xfrm>
            <a:off x="5930623" y="4077098"/>
            <a:ext cx="2736304" cy="646331"/>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dirty="0" smtClean="0"/>
              <a:t>Place </a:t>
            </a:r>
            <a:r>
              <a:rPr lang="en-US" dirty="0" err="1" smtClean="0"/>
              <a:t>Navbar</a:t>
            </a:r>
            <a:r>
              <a:rPr lang="en-US" dirty="0" smtClean="0"/>
              <a:t> component before Routes tag</a:t>
            </a:r>
            <a:endParaRPr lang="en-IN" dirty="0"/>
          </a:p>
        </p:txBody>
      </p:sp>
      <p:cxnSp>
        <p:nvCxnSpPr>
          <p:cNvPr id="16" name="Straight Arrow Connector 15"/>
          <p:cNvCxnSpPr>
            <a:stCxn id="14" idx="1"/>
          </p:cNvCxnSpPr>
          <p:nvPr/>
        </p:nvCxnSpPr>
        <p:spPr>
          <a:xfrm flipH="1">
            <a:off x="1835696" y="4400264"/>
            <a:ext cx="4094927" cy="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6490408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0">
            <a:schemeClr val="accent6"/>
          </a:lnRef>
          <a:fillRef idx="3">
            <a:schemeClr val="accent6"/>
          </a:fillRef>
          <a:effectRef idx="3">
            <a:schemeClr val="accent6"/>
          </a:effectRef>
          <a:fontRef idx="minor">
            <a:schemeClr val="lt1"/>
          </a:fontRef>
        </p:style>
        <p:txBody>
          <a:bodyPr/>
          <a:lstStyle/>
          <a:p>
            <a:r>
              <a:rPr lang="en-US" dirty="0"/>
              <a:t>Routers</a:t>
            </a:r>
            <a:endParaRPr lang="en-IN" dirty="0"/>
          </a:p>
        </p:txBody>
      </p:sp>
      <p:sp>
        <p:nvSpPr>
          <p:cNvPr id="3" name="Content Placeholder 2"/>
          <p:cNvSpPr>
            <a:spLocks noGrp="1"/>
          </p:cNvSpPr>
          <p:nvPr>
            <p:ph idx="1"/>
          </p:nvPr>
        </p:nvSpPr>
        <p:spPr>
          <a:xfrm>
            <a:off x="457200" y="1600201"/>
            <a:ext cx="8229600" cy="460647"/>
          </a:xfrm>
        </p:spPr>
        <p:txBody>
          <a:bodyPr>
            <a:normAutofit fontScale="92500" lnSpcReduction="20000"/>
          </a:bodyPr>
          <a:lstStyle/>
          <a:p>
            <a:r>
              <a:rPr lang="en-US" dirty="0"/>
              <a:t>Routers creating using </a:t>
            </a:r>
            <a:r>
              <a:rPr lang="en-US" dirty="0" smtClean="0"/>
              <a:t>menu</a:t>
            </a:r>
            <a:endParaRPr lang="en-IN" dirty="0"/>
          </a:p>
        </p:txBody>
      </p:sp>
      <p:sp>
        <p:nvSpPr>
          <p:cNvPr id="4" name="TextBox 3"/>
          <p:cNvSpPr txBox="1"/>
          <p:nvPr/>
        </p:nvSpPr>
        <p:spPr>
          <a:xfrm>
            <a:off x="827584" y="2415371"/>
            <a:ext cx="3096344" cy="3970318"/>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IN" dirty="0"/>
              <a:t>.flex-container {</a:t>
            </a:r>
          </a:p>
          <a:p>
            <a:r>
              <a:rPr lang="en-IN" dirty="0"/>
              <a:t>  display: flex;</a:t>
            </a:r>
          </a:p>
          <a:p>
            <a:r>
              <a:rPr lang="en-IN" dirty="0"/>
              <a:t>  background-</a:t>
            </a:r>
            <a:r>
              <a:rPr lang="en-IN" dirty="0" err="1"/>
              <a:t>color</a:t>
            </a:r>
            <a:r>
              <a:rPr lang="en-IN" dirty="0"/>
              <a:t>: </a:t>
            </a:r>
            <a:r>
              <a:rPr lang="en-IN" dirty="0" err="1"/>
              <a:t>DodgerBlue</a:t>
            </a:r>
            <a:r>
              <a:rPr lang="en-IN" dirty="0"/>
              <a:t>;</a:t>
            </a:r>
          </a:p>
          <a:p>
            <a:r>
              <a:rPr lang="en-IN" dirty="0"/>
              <a:t>  justify-content: left;</a:t>
            </a:r>
          </a:p>
          <a:p>
            <a:r>
              <a:rPr lang="en-IN" dirty="0"/>
              <a:t>}</a:t>
            </a:r>
          </a:p>
          <a:p>
            <a:r>
              <a:rPr lang="en-IN" dirty="0"/>
              <a:t/>
            </a:r>
            <a:br>
              <a:rPr lang="en-IN" dirty="0"/>
            </a:br>
            <a:r>
              <a:rPr lang="en-IN" dirty="0"/>
              <a:t>.flex-container &gt; div {</a:t>
            </a:r>
          </a:p>
          <a:p>
            <a:r>
              <a:rPr lang="en-IN" dirty="0"/>
              <a:t>  background-</a:t>
            </a:r>
            <a:r>
              <a:rPr lang="en-IN" dirty="0" err="1"/>
              <a:t>color</a:t>
            </a:r>
            <a:r>
              <a:rPr lang="en-IN" dirty="0"/>
              <a:t>: #db9898;</a:t>
            </a:r>
          </a:p>
          <a:p>
            <a:r>
              <a:rPr lang="en-IN" dirty="0"/>
              <a:t>  margin: 10px;</a:t>
            </a:r>
          </a:p>
          <a:p>
            <a:r>
              <a:rPr lang="en-IN" dirty="0"/>
              <a:t>  padding: 20px;</a:t>
            </a:r>
          </a:p>
          <a:p>
            <a:r>
              <a:rPr lang="en-IN" dirty="0"/>
              <a:t>  font-size: 30px;</a:t>
            </a:r>
          </a:p>
          <a:p>
            <a:r>
              <a:rPr lang="en-IN" dirty="0"/>
              <a:t>}</a:t>
            </a:r>
          </a:p>
          <a:p>
            <a:endParaRPr lang="en-IN" dirty="0"/>
          </a:p>
        </p:txBody>
      </p:sp>
      <p:sp>
        <p:nvSpPr>
          <p:cNvPr id="5" name="TextBox 4"/>
          <p:cNvSpPr txBox="1"/>
          <p:nvPr/>
        </p:nvSpPr>
        <p:spPr>
          <a:xfrm>
            <a:off x="4452321" y="2415371"/>
            <a:ext cx="3072007" cy="3970318"/>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r>
              <a:rPr lang="en-IN" dirty="0"/>
              <a:t/>
            </a:r>
            <a:br>
              <a:rPr lang="en-IN" dirty="0"/>
            </a:br>
            <a:r>
              <a:rPr lang="en-IN" dirty="0"/>
              <a:t>.flex-container &gt; a {</a:t>
            </a:r>
          </a:p>
          <a:p>
            <a:r>
              <a:rPr lang="en-IN" dirty="0"/>
              <a:t>  background-</a:t>
            </a:r>
            <a:r>
              <a:rPr lang="en-IN" dirty="0" err="1"/>
              <a:t>color</a:t>
            </a:r>
            <a:r>
              <a:rPr lang="en-IN" dirty="0"/>
              <a:t>: #db9898;</a:t>
            </a:r>
          </a:p>
          <a:p>
            <a:r>
              <a:rPr lang="en-IN" dirty="0"/>
              <a:t>  margin: 10px;</a:t>
            </a:r>
          </a:p>
          <a:p>
            <a:r>
              <a:rPr lang="en-IN" dirty="0"/>
              <a:t>  padding: 20px;</a:t>
            </a:r>
          </a:p>
          <a:p>
            <a:r>
              <a:rPr lang="en-IN" dirty="0"/>
              <a:t>  font-size: 30px;</a:t>
            </a:r>
          </a:p>
          <a:p>
            <a:r>
              <a:rPr lang="en-IN" dirty="0"/>
              <a:t>  text-decoration: none;</a:t>
            </a:r>
          </a:p>
          <a:p>
            <a:r>
              <a:rPr lang="en-IN" dirty="0" smtClean="0"/>
              <a:t>}</a:t>
            </a:r>
            <a:r>
              <a:rPr lang="en-IN" dirty="0"/>
              <a:t/>
            </a:r>
            <a:br>
              <a:rPr lang="en-IN" dirty="0"/>
            </a:br>
            <a:r>
              <a:rPr lang="en-IN" dirty="0"/>
              <a:t>.flex-container &gt; #right {</a:t>
            </a:r>
          </a:p>
          <a:p>
            <a:r>
              <a:rPr lang="en-IN" dirty="0"/>
              <a:t>  background-</a:t>
            </a:r>
            <a:r>
              <a:rPr lang="en-IN" dirty="0" err="1"/>
              <a:t>color</a:t>
            </a:r>
            <a:r>
              <a:rPr lang="en-IN" dirty="0"/>
              <a:t>: #db9898;</a:t>
            </a:r>
          </a:p>
          <a:p>
            <a:r>
              <a:rPr lang="en-IN" dirty="0"/>
              <a:t>  margin-left: 70%;</a:t>
            </a:r>
          </a:p>
          <a:p>
            <a:r>
              <a:rPr lang="en-IN" dirty="0"/>
              <a:t>  padding: 10px;</a:t>
            </a:r>
          </a:p>
          <a:p>
            <a:r>
              <a:rPr lang="en-IN" dirty="0"/>
              <a:t>  font-size: 30px;</a:t>
            </a:r>
          </a:p>
          <a:p>
            <a:r>
              <a:rPr lang="en-IN" dirty="0" smtClean="0"/>
              <a:t>}</a:t>
            </a:r>
            <a:endParaRPr lang="en-IN" dirty="0"/>
          </a:p>
        </p:txBody>
      </p:sp>
      <p:sp>
        <p:nvSpPr>
          <p:cNvPr id="6" name="TextBox 5"/>
          <p:cNvSpPr txBox="1"/>
          <p:nvPr/>
        </p:nvSpPr>
        <p:spPr>
          <a:xfrm>
            <a:off x="755576" y="1988840"/>
            <a:ext cx="3888432" cy="369332"/>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r>
              <a:rPr lang="en-US" dirty="0" smtClean="0"/>
              <a:t>4. Add following CSS style to App.css</a:t>
            </a:r>
            <a:endParaRPr lang="en-IN" dirty="0"/>
          </a:p>
        </p:txBody>
      </p:sp>
    </p:spTree>
    <p:extLst>
      <p:ext uri="{BB962C8B-B14F-4D97-AF65-F5344CB8AC3E}">
        <p14:creationId xmlns:p14="http://schemas.microsoft.com/office/powerpoint/2010/main" val="317007556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0">
            <a:schemeClr val="accent6"/>
          </a:lnRef>
          <a:fillRef idx="3">
            <a:schemeClr val="accent6"/>
          </a:fillRef>
          <a:effectRef idx="3">
            <a:schemeClr val="accent6"/>
          </a:effectRef>
          <a:fontRef idx="minor">
            <a:schemeClr val="lt1"/>
          </a:fontRef>
        </p:style>
        <p:txBody>
          <a:bodyPr/>
          <a:lstStyle/>
          <a:p>
            <a:r>
              <a:rPr lang="en-US" dirty="0"/>
              <a:t>Routers</a:t>
            </a:r>
            <a:endParaRPr lang="en-IN" dirty="0"/>
          </a:p>
        </p:txBody>
      </p:sp>
      <p:sp>
        <p:nvSpPr>
          <p:cNvPr id="3" name="Content Placeholder 2"/>
          <p:cNvSpPr>
            <a:spLocks noGrp="1"/>
          </p:cNvSpPr>
          <p:nvPr>
            <p:ph idx="1"/>
          </p:nvPr>
        </p:nvSpPr>
        <p:spPr>
          <a:xfrm>
            <a:off x="457200" y="1600201"/>
            <a:ext cx="8229600" cy="460647"/>
          </a:xfrm>
        </p:spPr>
        <p:txBody>
          <a:bodyPr>
            <a:normAutofit fontScale="92500" lnSpcReduction="20000"/>
          </a:bodyPr>
          <a:lstStyle/>
          <a:p>
            <a:r>
              <a:rPr lang="en-US" dirty="0"/>
              <a:t>Routers creating using </a:t>
            </a:r>
            <a:r>
              <a:rPr lang="en-US" dirty="0" smtClean="0"/>
              <a:t>menu</a:t>
            </a:r>
            <a:endParaRPr lang="en-IN"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3648" y="2636912"/>
            <a:ext cx="5391150" cy="250507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2267744" y="2132856"/>
            <a:ext cx="2592288" cy="369332"/>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r>
              <a:rPr lang="en-US" dirty="0" smtClean="0"/>
              <a:t>Output for Home Menu</a:t>
            </a:r>
            <a:endParaRPr lang="en-IN" dirty="0"/>
          </a:p>
        </p:txBody>
      </p:sp>
    </p:spTree>
    <p:extLst>
      <p:ext uri="{BB962C8B-B14F-4D97-AF65-F5344CB8AC3E}">
        <p14:creationId xmlns:p14="http://schemas.microsoft.com/office/powerpoint/2010/main" val="31890560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0">
            <a:schemeClr val="accent6"/>
          </a:lnRef>
          <a:fillRef idx="3">
            <a:schemeClr val="accent6"/>
          </a:fillRef>
          <a:effectRef idx="3">
            <a:schemeClr val="accent6"/>
          </a:effectRef>
          <a:fontRef idx="minor">
            <a:schemeClr val="lt1"/>
          </a:fontRef>
        </p:style>
        <p:txBody>
          <a:bodyPr/>
          <a:lstStyle/>
          <a:p>
            <a:r>
              <a:rPr lang="en-US" dirty="0" smtClean="0"/>
              <a:t>React Project Environment</a:t>
            </a:r>
            <a:endParaRPr lang="en-IN" dirty="0"/>
          </a:p>
        </p:txBody>
      </p:sp>
      <p:sp>
        <p:nvSpPr>
          <p:cNvPr id="3" name="Content Placeholder 2"/>
          <p:cNvSpPr>
            <a:spLocks noGrp="1"/>
          </p:cNvSpPr>
          <p:nvPr>
            <p:ph idx="1"/>
          </p:nvPr>
        </p:nvSpPr>
        <p:spPr>
          <a:xfrm>
            <a:off x="457200" y="1600201"/>
            <a:ext cx="8075240" cy="532656"/>
          </a:xfrm>
        </p:spPr>
        <p:txBody>
          <a:bodyPr>
            <a:normAutofit lnSpcReduction="10000"/>
          </a:bodyPr>
          <a:lstStyle/>
          <a:p>
            <a:r>
              <a:rPr lang="en-US" dirty="0" smtClean="0"/>
              <a:t>Index.html file</a:t>
            </a:r>
            <a:endParaRPr lang="en-IN"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2276872"/>
            <a:ext cx="7920880" cy="41735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683568" y="5661248"/>
            <a:ext cx="1728192"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08988896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0">
            <a:schemeClr val="accent6"/>
          </a:lnRef>
          <a:fillRef idx="3">
            <a:schemeClr val="accent6"/>
          </a:fillRef>
          <a:effectRef idx="3">
            <a:schemeClr val="accent6"/>
          </a:effectRef>
          <a:fontRef idx="minor">
            <a:schemeClr val="lt1"/>
          </a:fontRef>
        </p:style>
        <p:txBody>
          <a:bodyPr/>
          <a:lstStyle/>
          <a:p>
            <a:r>
              <a:rPr lang="en-US" dirty="0"/>
              <a:t>Routers</a:t>
            </a:r>
            <a:endParaRPr lang="en-IN" dirty="0"/>
          </a:p>
        </p:txBody>
      </p:sp>
      <p:sp>
        <p:nvSpPr>
          <p:cNvPr id="3" name="Content Placeholder 2"/>
          <p:cNvSpPr>
            <a:spLocks noGrp="1"/>
          </p:cNvSpPr>
          <p:nvPr>
            <p:ph idx="1"/>
          </p:nvPr>
        </p:nvSpPr>
        <p:spPr>
          <a:xfrm>
            <a:off x="457200" y="1600201"/>
            <a:ext cx="8229600" cy="460647"/>
          </a:xfrm>
        </p:spPr>
        <p:txBody>
          <a:bodyPr>
            <a:normAutofit fontScale="92500" lnSpcReduction="20000"/>
          </a:bodyPr>
          <a:lstStyle/>
          <a:p>
            <a:r>
              <a:rPr lang="en-US" dirty="0"/>
              <a:t>Routers creating using </a:t>
            </a:r>
            <a:r>
              <a:rPr lang="en-US" dirty="0" smtClean="0"/>
              <a:t>menu</a:t>
            </a:r>
            <a:endParaRPr lang="en-IN"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23728" y="2924944"/>
            <a:ext cx="4667250" cy="221932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3059832" y="2204864"/>
            <a:ext cx="2592288" cy="369332"/>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r>
              <a:rPr lang="en-US" dirty="0" smtClean="0"/>
              <a:t>Output for Product Menu</a:t>
            </a:r>
            <a:endParaRPr lang="en-IN" dirty="0"/>
          </a:p>
        </p:txBody>
      </p:sp>
    </p:spTree>
    <p:extLst>
      <p:ext uri="{BB962C8B-B14F-4D97-AF65-F5344CB8AC3E}">
        <p14:creationId xmlns:p14="http://schemas.microsoft.com/office/powerpoint/2010/main" val="124429753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0">
            <a:schemeClr val="accent6"/>
          </a:lnRef>
          <a:fillRef idx="3">
            <a:schemeClr val="accent6"/>
          </a:fillRef>
          <a:effectRef idx="3">
            <a:schemeClr val="accent6"/>
          </a:effectRef>
          <a:fontRef idx="minor">
            <a:schemeClr val="lt1"/>
          </a:fontRef>
        </p:style>
        <p:txBody>
          <a:bodyPr/>
          <a:lstStyle/>
          <a:p>
            <a:r>
              <a:rPr lang="en-US" dirty="0"/>
              <a:t>Routers</a:t>
            </a:r>
            <a:endParaRPr lang="en-IN" dirty="0"/>
          </a:p>
        </p:txBody>
      </p:sp>
      <p:sp>
        <p:nvSpPr>
          <p:cNvPr id="3" name="Content Placeholder 2"/>
          <p:cNvSpPr>
            <a:spLocks noGrp="1"/>
          </p:cNvSpPr>
          <p:nvPr>
            <p:ph idx="1"/>
          </p:nvPr>
        </p:nvSpPr>
        <p:spPr>
          <a:xfrm>
            <a:off x="457200" y="1600201"/>
            <a:ext cx="8229600" cy="460647"/>
          </a:xfrm>
        </p:spPr>
        <p:txBody>
          <a:bodyPr>
            <a:normAutofit fontScale="92500" lnSpcReduction="20000"/>
          </a:bodyPr>
          <a:lstStyle/>
          <a:p>
            <a:r>
              <a:rPr lang="en-US" dirty="0"/>
              <a:t>Routers creating using </a:t>
            </a:r>
            <a:r>
              <a:rPr lang="en-US" dirty="0" smtClean="0"/>
              <a:t>menu</a:t>
            </a:r>
            <a:endParaRPr lang="en-IN" dirty="0"/>
          </a:p>
        </p:txBody>
      </p:sp>
      <p:pic>
        <p:nvPicPr>
          <p:cNvPr id="614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13283" y="2996952"/>
            <a:ext cx="4305300" cy="21717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Box 6"/>
          <p:cNvSpPr txBox="1"/>
          <p:nvPr/>
        </p:nvSpPr>
        <p:spPr>
          <a:xfrm>
            <a:off x="2699792" y="2319653"/>
            <a:ext cx="2592288" cy="369332"/>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r>
              <a:rPr lang="en-US" dirty="0" smtClean="0"/>
              <a:t>Output for Sales Menu</a:t>
            </a:r>
            <a:endParaRPr lang="en-IN" dirty="0"/>
          </a:p>
        </p:txBody>
      </p:sp>
    </p:spTree>
    <p:extLst>
      <p:ext uri="{BB962C8B-B14F-4D97-AF65-F5344CB8AC3E}">
        <p14:creationId xmlns:p14="http://schemas.microsoft.com/office/powerpoint/2010/main" val="300351728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0">
            <a:schemeClr val="accent6"/>
          </a:lnRef>
          <a:fillRef idx="3">
            <a:schemeClr val="accent6"/>
          </a:fillRef>
          <a:effectRef idx="3">
            <a:schemeClr val="accent6"/>
          </a:effectRef>
          <a:fontRef idx="minor">
            <a:schemeClr val="lt1"/>
          </a:fontRef>
        </p:style>
        <p:txBody>
          <a:bodyPr/>
          <a:lstStyle/>
          <a:p>
            <a:r>
              <a:rPr lang="en-US" dirty="0"/>
              <a:t>Routers</a:t>
            </a:r>
            <a:endParaRPr lang="en-IN" dirty="0"/>
          </a:p>
        </p:txBody>
      </p:sp>
      <p:sp>
        <p:nvSpPr>
          <p:cNvPr id="3" name="Content Placeholder 2"/>
          <p:cNvSpPr>
            <a:spLocks noGrp="1"/>
          </p:cNvSpPr>
          <p:nvPr>
            <p:ph idx="1"/>
          </p:nvPr>
        </p:nvSpPr>
        <p:spPr>
          <a:xfrm>
            <a:off x="457200" y="1600201"/>
            <a:ext cx="8229600" cy="460647"/>
          </a:xfrm>
        </p:spPr>
        <p:txBody>
          <a:bodyPr>
            <a:normAutofit fontScale="85000" lnSpcReduction="20000"/>
          </a:bodyPr>
          <a:lstStyle/>
          <a:p>
            <a:r>
              <a:rPr lang="en-US" dirty="0" smtClean="0"/>
              <a:t>Routing through code</a:t>
            </a:r>
            <a:endParaRPr lang="en-IN" dirty="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2623178"/>
            <a:ext cx="5438775" cy="1962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539552" y="2060848"/>
            <a:ext cx="3528392" cy="369332"/>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r>
              <a:rPr lang="en-US" dirty="0" smtClean="0"/>
              <a:t>Change the content of Home.js as:</a:t>
            </a:r>
            <a:endParaRPr lang="en-IN" dirty="0"/>
          </a:p>
        </p:txBody>
      </p:sp>
      <p:sp>
        <p:nvSpPr>
          <p:cNvPr id="5" name="Rectangle 4"/>
          <p:cNvSpPr/>
          <p:nvPr/>
        </p:nvSpPr>
        <p:spPr>
          <a:xfrm>
            <a:off x="539552" y="2623178"/>
            <a:ext cx="3888432" cy="229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p:cNvSpPr/>
          <p:nvPr/>
        </p:nvSpPr>
        <p:spPr>
          <a:xfrm>
            <a:off x="827584" y="2996952"/>
            <a:ext cx="2232248" cy="21602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p:cNvSpPr/>
          <p:nvPr/>
        </p:nvSpPr>
        <p:spPr>
          <a:xfrm>
            <a:off x="1475656" y="3717032"/>
            <a:ext cx="2880320" cy="21602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TextBox 9"/>
          <p:cNvSpPr txBox="1"/>
          <p:nvPr/>
        </p:nvSpPr>
        <p:spPr>
          <a:xfrm>
            <a:off x="6084168" y="2623178"/>
            <a:ext cx="2736304" cy="338554"/>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r>
              <a:rPr lang="en-US" sz="1600" dirty="0" smtClean="0"/>
              <a:t>Import </a:t>
            </a:r>
            <a:r>
              <a:rPr lang="en-US" sz="1600" dirty="0" err="1" smtClean="0"/>
              <a:t>useNavigate</a:t>
            </a:r>
            <a:r>
              <a:rPr lang="en-US" sz="1600" dirty="0" smtClean="0"/>
              <a:t> Module</a:t>
            </a:r>
            <a:endParaRPr lang="en-IN" sz="1600" dirty="0"/>
          </a:p>
        </p:txBody>
      </p:sp>
      <p:sp>
        <p:nvSpPr>
          <p:cNvPr id="11" name="TextBox 10"/>
          <p:cNvSpPr txBox="1"/>
          <p:nvPr/>
        </p:nvSpPr>
        <p:spPr>
          <a:xfrm>
            <a:off x="6084168" y="3104964"/>
            <a:ext cx="2736304" cy="646331"/>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r>
              <a:rPr lang="en-US" dirty="0" smtClean="0"/>
              <a:t>Create a reference to that module</a:t>
            </a:r>
            <a:endParaRPr lang="en-IN" dirty="0"/>
          </a:p>
        </p:txBody>
      </p:sp>
      <p:sp>
        <p:nvSpPr>
          <p:cNvPr id="12" name="TextBox 11"/>
          <p:cNvSpPr txBox="1"/>
          <p:nvPr/>
        </p:nvSpPr>
        <p:spPr>
          <a:xfrm>
            <a:off x="6084168" y="4005064"/>
            <a:ext cx="2664296" cy="1754326"/>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r>
              <a:rPr lang="en-US" dirty="0" smtClean="0"/>
              <a:t>Use ‘order-summary’ path in navigation. One Component for that has already been created and path information is provided into App.js</a:t>
            </a:r>
            <a:endParaRPr lang="en-IN" dirty="0"/>
          </a:p>
        </p:txBody>
      </p:sp>
      <p:cxnSp>
        <p:nvCxnSpPr>
          <p:cNvPr id="14" name="Straight Arrow Connector 13"/>
          <p:cNvCxnSpPr>
            <a:stCxn id="10" idx="1"/>
          </p:cNvCxnSpPr>
          <p:nvPr/>
        </p:nvCxnSpPr>
        <p:spPr>
          <a:xfrm flipH="1" flipV="1">
            <a:off x="4427984" y="2738057"/>
            <a:ext cx="1656184" cy="54398"/>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11" idx="1"/>
          </p:cNvCxnSpPr>
          <p:nvPr/>
        </p:nvCxnSpPr>
        <p:spPr>
          <a:xfrm flipH="1" flipV="1">
            <a:off x="3059832" y="3104964"/>
            <a:ext cx="3024336" cy="323166"/>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12" idx="1"/>
          </p:cNvCxnSpPr>
          <p:nvPr/>
        </p:nvCxnSpPr>
        <p:spPr>
          <a:xfrm flipH="1" flipV="1">
            <a:off x="4283968" y="4005064"/>
            <a:ext cx="1800200" cy="877163"/>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9219626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0">
            <a:schemeClr val="accent6"/>
          </a:lnRef>
          <a:fillRef idx="3">
            <a:schemeClr val="accent6"/>
          </a:fillRef>
          <a:effectRef idx="3">
            <a:schemeClr val="accent6"/>
          </a:effectRef>
          <a:fontRef idx="minor">
            <a:schemeClr val="lt1"/>
          </a:fontRef>
        </p:style>
        <p:txBody>
          <a:bodyPr/>
          <a:lstStyle/>
          <a:p>
            <a:r>
              <a:rPr lang="en-US" dirty="0"/>
              <a:t>Routers</a:t>
            </a:r>
            <a:endParaRPr lang="en-IN" dirty="0"/>
          </a:p>
        </p:txBody>
      </p:sp>
      <p:sp>
        <p:nvSpPr>
          <p:cNvPr id="3" name="Content Placeholder 2"/>
          <p:cNvSpPr>
            <a:spLocks noGrp="1"/>
          </p:cNvSpPr>
          <p:nvPr>
            <p:ph idx="1"/>
          </p:nvPr>
        </p:nvSpPr>
        <p:spPr>
          <a:xfrm>
            <a:off x="457200" y="1600201"/>
            <a:ext cx="8229600" cy="460647"/>
          </a:xfrm>
        </p:spPr>
        <p:txBody>
          <a:bodyPr>
            <a:normAutofit fontScale="92500" lnSpcReduction="20000"/>
          </a:bodyPr>
          <a:lstStyle/>
          <a:p>
            <a:r>
              <a:rPr lang="en-US" dirty="0"/>
              <a:t>Routers creating using </a:t>
            </a:r>
            <a:r>
              <a:rPr lang="en-US" dirty="0" smtClean="0"/>
              <a:t>menu</a:t>
            </a:r>
            <a:endParaRPr lang="en-IN" dirty="0"/>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568" y="2147889"/>
            <a:ext cx="4371975" cy="22172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568" y="4514850"/>
            <a:ext cx="4536504" cy="2171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5940152" y="2996952"/>
            <a:ext cx="2592288" cy="1200329"/>
          </a:xfrm>
          <a:prstGeom prst="rect">
            <a:avLst/>
          </a:prstGeom>
        </p:spPr>
        <p:style>
          <a:lnRef idx="1">
            <a:schemeClr val="accent1"/>
          </a:lnRef>
          <a:fillRef idx="3">
            <a:schemeClr val="accent1"/>
          </a:fillRef>
          <a:effectRef idx="2">
            <a:schemeClr val="accent1"/>
          </a:effectRef>
          <a:fontRef idx="minor">
            <a:schemeClr val="lt1"/>
          </a:fontRef>
        </p:style>
        <p:txBody>
          <a:bodyPr wrap="square" rtlCol="0">
            <a:spAutoFit/>
          </a:bodyPr>
          <a:lstStyle/>
          <a:p>
            <a:r>
              <a:rPr lang="en-US" dirty="0" smtClean="0"/>
              <a:t>Initially Home page will come. After clicking on button the order-summary page will come</a:t>
            </a:r>
            <a:endParaRPr lang="en-IN" dirty="0"/>
          </a:p>
        </p:txBody>
      </p:sp>
      <p:cxnSp>
        <p:nvCxnSpPr>
          <p:cNvPr id="6" name="Straight Arrow Connector 5"/>
          <p:cNvCxnSpPr/>
          <p:nvPr/>
        </p:nvCxnSpPr>
        <p:spPr>
          <a:xfrm flipV="1">
            <a:off x="1547664" y="3597116"/>
            <a:ext cx="4320480" cy="479956"/>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a:stCxn id="4" idx="2"/>
          </p:cNvCxnSpPr>
          <p:nvPr/>
        </p:nvCxnSpPr>
        <p:spPr>
          <a:xfrm flipH="1">
            <a:off x="3347864" y="4197281"/>
            <a:ext cx="3888432" cy="2040031"/>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1938331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0">
            <a:schemeClr val="accent6"/>
          </a:lnRef>
          <a:fillRef idx="3">
            <a:schemeClr val="accent6"/>
          </a:fillRef>
          <a:effectRef idx="3">
            <a:schemeClr val="accent6"/>
          </a:effectRef>
          <a:fontRef idx="minor">
            <a:schemeClr val="lt1"/>
          </a:fontRef>
        </p:style>
        <p:txBody>
          <a:bodyPr/>
          <a:lstStyle/>
          <a:p>
            <a:r>
              <a:rPr lang="en-US" dirty="0" smtClean="0"/>
              <a:t>Nested </a:t>
            </a:r>
            <a:r>
              <a:rPr lang="en-US" dirty="0"/>
              <a:t>R</a:t>
            </a:r>
            <a:r>
              <a:rPr lang="en-US" dirty="0" smtClean="0"/>
              <a:t>outers</a:t>
            </a:r>
            <a:endParaRPr lang="en-IN" dirty="0"/>
          </a:p>
        </p:txBody>
      </p:sp>
      <p:sp>
        <p:nvSpPr>
          <p:cNvPr id="3" name="Content Placeholder 2"/>
          <p:cNvSpPr>
            <a:spLocks noGrp="1"/>
          </p:cNvSpPr>
          <p:nvPr>
            <p:ph idx="1"/>
          </p:nvPr>
        </p:nvSpPr>
        <p:spPr/>
        <p:txBody>
          <a:bodyPr>
            <a:normAutofit lnSpcReduction="10000"/>
          </a:bodyPr>
          <a:lstStyle/>
          <a:p>
            <a:r>
              <a:rPr lang="en-US" dirty="0"/>
              <a:t>a way of organizing and structuring routes in a web application</a:t>
            </a:r>
            <a:r>
              <a:rPr lang="en-US" dirty="0" smtClean="0"/>
              <a:t>.</a:t>
            </a:r>
          </a:p>
          <a:p>
            <a:r>
              <a:rPr lang="en-US" dirty="0"/>
              <a:t>It involves defining child routes within a parent route, so that a particular URL endpoint can have multiple sub-endpoints with their own unique paths</a:t>
            </a:r>
            <a:r>
              <a:rPr lang="en-US" dirty="0" smtClean="0"/>
              <a:t>.</a:t>
            </a:r>
          </a:p>
          <a:p>
            <a:r>
              <a:rPr lang="en-US" dirty="0" smtClean="0"/>
              <a:t>For example, A product route can provide two different routes: Product details and product feedback.</a:t>
            </a:r>
            <a:endParaRPr lang="en-IN" dirty="0"/>
          </a:p>
        </p:txBody>
      </p:sp>
    </p:spTree>
    <p:extLst>
      <p:ext uri="{BB962C8B-B14F-4D97-AF65-F5344CB8AC3E}">
        <p14:creationId xmlns:p14="http://schemas.microsoft.com/office/powerpoint/2010/main" val="255279915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0">
            <a:schemeClr val="accent6"/>
          </a:lnRef>
          <a:fillRef idx="3">
            <a:schemeClr val="accent6"/>
          </a:fillRef>
          <a:effectRef idx="3">
            <a:schemeClr val="accent6"/>
          </a:effectRef>
          <a:fontRef idx="minor">
            <a:schemeClr val="lt1"/>
          </a:fontRef>
        </p:style>
        <p:txBody>
          <a:bodyPr/>
          <a:lstStyle/>
          <a:p>
            <a:r>
              <a:rPr lang="en-US" dirty="0" smtClean="0"/>
              <a:t>Nested </a:t>
            </a:r>
            <a:r>
              <a:rPr lang="en-US" dirty="0"/>
              <a:t>R</a:t>
            </a:r>
            <a:r>
              <a:rPr lang="en-US" dirty="0" smtClean="0"/>
              <a:t>outers</a:t>
            </a:r>
            <a:endParaRPr lang="en-IN" dirty="0"/>
          </a:p>
        </p:txBody>
      </p:sp>
      <p:sp>
        <p:nvSpPr>
          <p:cNvPr id="3" name="Content Placeholder 2"/>
          <p:cNvSpPr>
            <a:spLocks noGrp="1"/>
          </p:cNvSpPr>
          <p:nvPr>
            <p:ph idx="1"/>
          </p:nvPr>
        </p:nvSpPr>
        <p:spPr>
          <a:xfrm>
            <a:off x="457200" y="1600201"/>
            <a:ext cx="8229600" cy="604664"/>
          </a:xfrm>
        </p:spPr>
        <p:txBody>
          <a:bodyPr/>
          <a:lstStyle/>
          <a:p>
            <a:r>
              <a:rPr lang="en-US" dirty="0" smtClean="0"/>
              <a:t>How we can do nested routes in react?</a:t>
            </a:r>
            <a:endParaRPr lang="en-IN" dirty="0"/>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560" y="2852936"/>
            <a:ext cx="4686300" cy="2800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539552" y="2276872"/>
            <a:ext cx="4248472" cy="369332"/>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r>
              <a:rPr lang="en-US" dirty="0" smtClean="0"/>
              <a:t>1. Modify Product.js file as follows</a:t>
            </a:r>
            <a:endParaRPr lang="en-IN" dirty="0"/>
          </a:p>
        </p:txBody>
      </p:sp>
      <p:sp>
        <p:nvSpPr>
          <p:cNvPr id="5" name="Rectangle 4"/>
          <p:cNvSpPr/>
          <p:nvPr/>
        </p:nvSpPr>
        <p:spPr>
          <a:xfrm>
            <a:off x="1187624" y="4149080"/>
            <a:ext cx="4110236" cy="72008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p:cNvSpPr txBox="1"/>
          <p:nvPr/>
        </p:nvSpPr>
        <p:spPr>
          <a:xfrm>
            <a:off x="5940152" y="3861048"/>
            <a:ext cx="2736304" cy="1200329"/>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r>
              <a:rPr lang="en-US" dirty="0" smtClean="0"/>
              <a:t>Create another navigation bar inside Product component with Link details</a:t>
            </a:r>
            <a:endParaRPr lang="en-IN" dirty="0"/>
          </a:p>
        </p:txBody>
      </p:sp>
      <p:cxnSp>
        <p:nvCxnSpPr>
          <p:cNvPr id="8" name="Straight Arrow Connector 7"/>
          <p:cNvCxnSpPr>
            <a:stCxn id="6" idx="1"/>
            <a:endCxn id="5" idx="3"/>
          </p:cNvCxnSpPr>
          <p:nvPr/>
        </p:nvCxnSpPr>
        <p:spPr>
          <a:xfrm flipH="1">
            <a:off x="5297860" y="4461213"/>
            <a:ext cx="642292" cy="47907"/>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5753280" y="3078252"/>
            <a:ext cx="2952328" cy="369332"/>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en-US" dirty="0" smtClean="0"/>
              <a:t>Import Outlet Module</a:t>
            </a:r>
            <a:endParaRPr lang="en-IN" dirty="0"/>
          </a:p>
        </p:txBody>
      </p:sp>
      <p:cxnSp>
        <p:nvCxnSpPr>
          <p:cNvPr id="11" name="Straight Arrow Connector 10"/>
          <p:cNvCxnSpPr>
            <a:stCxn id="9" idx="1"/>
          </p:cNvCxnSpPr>
          <p:nvPr/>
        </p:nvCxnSpPr>
        <p:spPr>
          <a:xfrm flipH="1" flipV="1">
            <a:off x="2051720" y="2996952"/>
            <a:ext cx="3701560" cy="265966"/>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4067944" y="5949280"/>
            <a:ext cx="4392488" cy="646331"/>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dirty="0" smtClean="0"/>
              <a:t>Create an Outlet element after navigation bar</a:t>
            </a:r>
            <a:endParaRPr lang="en-IN" dirty="0"/>
          </a:p>
        </p:txBody>
      </p:sp>
      <p:cxnSp>
        <p:nvCxnSpPr>
          <p:cNvPr id="14" name="Straight Arrow Connector 13"/>
          <p:cNvCxnSpPr>
            <a:stCxn id="12" idx="0"/>
          </p:cNvCxnSpPr>
          <p:nvPr/>
        </p:nvCxnSpPr>
        <p:spPr>
          <a:xfrm flipH="1" flipV="1">
            <a:off x="1547664" y="5013176"/>
            <a:ext cx="4716524" cy="936104"/>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113200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0">
            <a:schemeClr val="accent6"/>
          </a:lnRef>
          <a:fillRef idx="3">
            <a:schemeClr val="accent6"/>
          </a:fillRef>
          <a:effectRef idx="3">
            <a:schemeClr val="accent6"/>
          </a:effectRef>
          <a:fontRef idx="minor">
            <a:schemeClr val="lt1"/>
          </a:fontRef>
        </p:style>
        <p:txBody>
          <a:bodyPr/>
          <a:lstStyle/>
          <a:p>
            <a:r>
              <a:rPr lang="en-US" dirty="0" smtClean="0"/>
              <a:t>Nested </a:t>
            </a:r>
            <a:r>
              <a:rPr lang="en-US" dirty="0"/>
              <a:t>R</a:t>
            </a:r>
            <a:r>
              <a:rPr lang="en-US" dirty="0" smtClean="0"/>
              <a:t>outers</a:t>
            </a:r>
            <a:endParaRPr lang="en-IN" dirty="0"/>
          </a:p>
        </p:txBody>
      </p:sp>
      <p:sp>
        <p:nvSpPr>
          <p:cNvPr id="3" name="Content Placeholder 2"/>
          <p:cNvSpPr>
            <a:spLocks noGrp="1"/>
          </p:cNvSpPr>
          <p:nvPr>
            <p:ph idx="1"/>
          </p:nvPr>
        </p:nvSpPr>
        <p:spPr>
          <a:xfrm>
            <a:off x="457200" y="1600201"/>
            <a:ext cx="8229600" cy="316632"/>
          </a:xfrm>
        </p:spPr>
        <p:txBody>
          <a:bodyPr>
            <a:normAutofit fontScale="55000" lnSpcReduction="20000"/>
          </a:bodyPr>
          <a:lstStyle/>
          <a:p>
            <a:endParaRPr lang="en-IN" dirty="0"/>
          </a:p>
        </p:txBody>
      </p:sp>
      <p:sp>
        <p:nvSpPr>
          <p:cNvPr id="4" name="TextBox 3"/>
          <p:cNvSpPr txBox="1"/>
          <p:nvPr/>
        </p:nvSpPr>
        <p:spPr>
          <a:xfrm>
            <a:off x="2195736" y="2852936"/>
            <a:ext cx="4320480" cy="2308324"/>
          </a:xfrm>
          <a:prstGeom prst="rect">
            <a:avLst/>
          </a:prstGeom>
        </p:spPr>
        <p:style>
          <a:lnRef idx="1">
            <a:schemeClr val="accent4"/>
          </a:lnRef>
          <a:fillRef idx="3">
            <a:schemeClr val="accent4"/>
          </a:fillRef>
          <a:effectRef idx="2">
            <a:schemeClr val="accent4"/>
          </a:effectRef>
          <a:fontRef idx="minor">
            <a:schemeClr val="lt1"/>
          </a:fontRef>
        </p:style>
        <p:txBody>
          <a:bodyPr wrap="square" rtlCol="0">
            <a:spAutoFit/>
          </a:bodyPr>
          <a:lstStyle/>
          <a:p>
            <a:r>
              <a:rPr lang="en-IN" dirty="0"/>
              <a:t>.sub-container &gt; a {</a:t>
            </a:r>
          </a:p>
          <a:p>
            <a:r>
              <a:rPr lang="en-IN" dirty="0"/>
              <a:t>  background-</a:t>
            </a:r>
            <a:r>
              <a:rPr lang="en-IN" dirty="0" err="1"/>
              <a:t>color</a:t>
            </a:r>
            <a:r>
              <a:rPr lang="en-IN" dirty="0"/>
              <a:t>: #db9898;</a:t>
            </a:r>
          </a:p>
          <a:p>
            <a:r>
              <a:rPr lang="en-IN" dirty="0"/>
              <a:t>  margin: 10px;</a:t>
            </a:r>
          </a:p>
          <a:p>
            <a:r>
              <a:rPr lang="en-IN" dirty="0"/>
              <a:t>  padding: 20px;</a:t>
            </a:r>
          </a:p>
          <a:p>
            <a:r>
              <a:rPr lang="en-IN" dirty="0"/>
              <a:t>  font-size: 30px;</a:t>
            </a:r>
          </a:p>
          <a:p>
            <a:r>
              <a:rPr lang="en-IN" dirty="0"/>
              <a:t>  text-decoration: none;</a:t>
            </a:r>
          </a:p>
          <a:p>
            <a:r>
              <a:rPr lang="en-IN" dirty="0"/>
              <a:t>}</a:t>
            </a:r>
          </a:p>
          <a:p>
            <a:endParaRPr lang="en-IN" dirty="0"/>
          </a:p>
        </p:txBody>
      </p:sp>
      <p:sp>
        <p:nvSpPr>
          <p:cNvPr id="5" name="TextBox 4"/>
          <p:cNvSpPr txBox="1"/>
          <p:nvPr/>
        </p:nvSpPr>
        <p:spPr>
          <a:xfrm>
            <a:off x="2123728" y="2132856"/>
            <a:ext cx="3672408" cy="369332"/>
          </a:xfrm>
          <a:prstGeom prst="rect">
            <a:avLst/>
          </a:prstGeom>
        </p:spPr>
        <p:style>
          <a:lnRef idx="1">
            <a:schemeClr val="accent1"/>
          </a:lnRef>
          <a:fillRef idx="3">
            <a:schemeClr val="accent1"/>
          </a:fillRef>
          <a:effectRef idx="2">
            <a:schemeClr val="accent1"/>
          </a:effectRef>
          <a:fontRef idx="minor">
            <a:schemeClr val="lt1"/>
          </a:fontRef>
        </p:style>
        <p:txBody>
          <a:bodyPr wrap="square" rtlCol="0">
            <a:spAutoFit/>
          </a:bodyPr>
          <a:lstStyle/>
          <a:p>
            <a:r>
              <a:rPr lang="en-US" dirty="0" smtClean="0"/>
              <a:t>Add a CSS Style to App.css file</a:t>
            </a:r>
            <a:endParaRPr lang="en-IN" dirty="0"/>
          </a:p>
        </p:txBody>
      </p:sp>
    </p:spTree>
    <p:extLst>
      <p:ext uri="{BB962C8B-B14F-4D97-AF65-F5344CB8AC3E}">
        <p14:creationId xmlns:p14="http://schemas.microsoft.com/office/powerpoint/2010/main" val="89655190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0">
            <a:schemeClr val="accent6"/>
          </a:lnRef>
          <a:fillRef idx="3">
            <a:schemeClr val="accent6"/>
          </a:fillRef>
          <a:effectRef idx="3">
            <a:schemeClr val="accent6"/>
          </a:effectRef>
          <a:fontRef idx="minor">
            <a:schemeClr val="lt1"/>
          </a:fontRef>
        </p:style>
        <p:txBody>
          <a:bodyPr/>
          <a:lstStyle/>
          <a:p>
            <a:r>
              <a:rPr lang="en-US" dirty="0" smtClean="0"/>
              <a:t>Nested </a:t>
            </a:r>
            <a:r>
              <a:rPr lang="en-US" dirty="0"/>
              <a:t>R</a:t>
            </a:r>
            <a:r>
              <a:rPr lang="en-US" dirty="0" smtClean="0"/>
              <a:t>outers</a:t>
            </a:r>
            <a:endParaRPr lang="en-IN" dirty="0"/>
          </a:p>
        </p:txBody>
      </p:sp>
      <p:sp>
        <p:nvSpPr>
          <p:cNvPr id="3" name="Content Placeholder 2"/>
          <p:cNvSpPr>
            <a:spLocks noGrp="1"/>
          </p:cNvSpPr>
          <p:nvPr>
            <p:ph idx="1"/>
          </p:nvPr>
        </p:nvSpPr>
        <p:spPr>
          <a:xfrm>
            <a:off x="457200" y="1600201"/>
            <a:ext cx="8229600" cy="316632"/>
          </a:xfrm>
        </p:spPr>
        <p:txBody>
          <a:bodyPr>
            <a:normAutofit fontScale="55000" lnSpcReduction="20000"/>
          </a:bodyPr>
          <a:lstStyle/>
          <a:p>
            <a:endParaRPr lang="en-IN" dirty="0"/>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1772816"/>
            <a:ext cx="5314950" cy="501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251520" y="3068960"/>
            <a:ext cx="4824536" cy="3600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p:cNvSpPr/>
          <p:nvPr/>
        </p:nvSpPr>
        <p:spPr>
          <a:xfrm>
            <a:off x="827584" y="4509120"/>
            <a:ext cx="4680520" cy="720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p:cNvSpPr txBox="1"/>
          <p:nvPr/>
        </p:nvSpPr>
        <p:spPr>
          <a:xfrm>
            <a:off x="6359311" y="2924943"/>
            <a:ext cx="2448272" cy="646331"/>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r>
              <a:rPr lang="en-US" dirty="0" smtClean="0"/>
              <a:t>Import the newly created Components</a:t>
            </a:r>
            <a:endParaRPr lang="en-IN" dirty="0"/>
          </a:p>
        </p:txBody>
      </p:sp>
      <p:cxnSp>
        <p:nvCxnSpPr>
          <p:cNvPr id="8" name="Straight Arrow Connector 7"/>
          <p:cNvCxnSpPr>
            <a:stCxn id="6" idx="1"/>
          </p:cNvCxnSpPr>
          <p:nvPr/>
        </p:nvCxnSpPr>
        <p:spPr>
          <a:xfrm flipH="1" flipV="1">
            <a:off x="5076056" y="3248108"/>
            <a:ext cx="1283255" cy="1"/>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6300192" y="4437112"/>
            <a:ext cx="2507391" cy="1477328"/>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r>
              <a:rPr lang="en-US" dirty="0" smtClean="0"/>
              <a:t>Add the routing Information under Product routing. This creates relative routing path</a:t>
            </a:r>
            <a:endParaRPr lang="en-IN" dirty="0"/>
          </a:p>
        </p:txBody>
      </p:sp>
      <p:cxnSp>
        <p:nvCxnSpPr>
          <p:cNvPr id="11" name="Straight Arrow Connector 10"/>
          <p:cNvCxnSpPr>
            <a:stCxn id="9" idx="1"/>
            <a:endCxn id="5" idx="3"/>
          </p:cNvCxnSpPr>
          <p:nvPr/>
        </p:nvCxnSpPr>
        <p:spPr>
          <a:xfrm flipH="1" flipV="1">
            <a:off x="5508104" y="4869160"/>
            <a:ext cx="792088" cy="306616"/>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9531247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0">
            <a:schemeClr val="accent6"/>
          </a:lnRef>
          <a:fillRef idx="3">
            <a:schemeClr val="accent6"/>
          </a:fillRef>
          <a:effectRef idx="3">
            <a:schemeClr val="accent6"/>
          </a:effectRef>
          <a:fontRef idx="minor">
            <a:schemeClr val="lt1"/>
          </a:fontRef>
        </p:style>
        <p:txBody>
          <a:bodyPr/>
          <a:lstStyle/>
          <a:p>
            <a:r>
              <a:rPr lang="en-US" dirty="0" smtClean="0"/>
              <a:t>Nested </a:t>
            </a:r>
            <a:r>
              <a:rPr lang="en-US" dirty="0"/>
              <a:t>R</a:t>
            </a:r>
            <a:r>
              <a:rPr lang="en-US" dirty="0" smtClean="0"/>
              <a:t>outers</a:t>
            </a:r>
            <a:endParaRPr lang="en-IN" dirty="0"/>
          </a:p>
        </p:txBody>
      </p:sp>
      <p:sp>
        <p:nvSpPr>
          <p:cNvPr id="3" name="Content Placeholder 2"/>
          <p:cNvSpPr>
            <a:spLocks noGrp="1"/>
          </p:cNvSpPr>
          <p:nvPr>
            <p:ph idx="1"/>
          </p:nvPr>
        </p:nvSpPr>
        <p:spPr>
          <a:xfrm>
            <a:off x="457200" y="1600201"/>
            <a:ext cx="8229600" cy="532656"/>
          </a:xfrm>
        </p:spPr>
        <p:txBody>
          <a:bodyPr>
            <a:normAutofit fontScale="77500" lnSpcReduction="20000"/>
          </a:bodyPr>
          <a:lstStyle/>
          <a:p>
            <a:r>
              <a:rPr lang="en-US" dirty="0" smtClean="0"/>
              <a:t>Follow the URL and what information is coming in webpage</a:t>
            </a:r>
            <a:endParaRPr lang="en-IN" dirty="0"/>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5656" y="2780928"/>
            <a:ext cx="5467350" cy="291465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223026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0">
            <a:schemeClr val="accent6"/>
          </a:lnRef>
          <a:fillRef idx="3">
            <a:schemeClr val="accent6"/>
          </a:fillRef>
          <a:effectRef idx="3">
            <a:schemeClr val="accent6"/>
          </a:effectRef>
          <a:fontRef idx="minor">
            <a:schemeClr val="lt1"/>
          </a:fontRef>
        </p:style>
        <p:txBody>
          <a:bodyPr/>
          <a:lstStyle/>
          <a:p>
            <a:r>
              <a:rPr lang="en-US" dirty="0" smtClean="0"/>
              <a:t>Nested </a:t>
            </a:r>
            <a:r>
              <a:rPr lang="en-US" dirty="0"/>
              <a:t>R</a:t>
            </a:r>
            <a:r>
              <a:rPr lang="en-US" dirty="0" smtClean="0"/>
              <a:t>outers</a:t>
            </a:r>
            <a:endParaRPr lang="en-IN" dirty="0"/>
          </a:p>
        </p:txBody>
      </p:sp>
      <p:sp>
        <p:nvSpPr>
          <p:cNvPr id="3" name="Content Placeholder 2"/>
          <p:cNvSpPr>
            <a:spLocks noGrp="1"/>
          </p:cNvSpPr>
          <p:nvPr>
            <p:ph idx="1"/>
          </p:nvPr>
        </p:nvSpPr>
        <p:spPr>
          <a:xfrm>
            <a:off x="457200" y="1600201"/>
            <a:ext cx="8229600" cy="316632"/>
          </a:xfrm>
        </p:spPr>
        <p:txBody>
          <a:bodyPr>
            <a:normAutofit fontScale="55000" lnSpcReduction="20000"/>
          </a:bodyPr>
          <a:lstStyle/>
          <a:p>
            <a:r>
              <a:rPr lang="en-US" dirty="0" smtClean="0"/>
              <a:t>Loot at the URL, how it is changing after clicking on Product details tab</a:t>
            </a:r>
            <a:endParaRPr lang="en-IN" dirty="0"/>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3688" y="2636912"/>
            <a:ext cx="5257800" cy="336232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093436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0">
            <a:schemeClr val="accent6"/>
          </a:lnRef>
          <a:fillRef idx="3">
            <a:schemeClr val="accent6"/>
          </a:fillRef>
          <a:effectRef idx="3">
            <a:schemeClr val="accent6"/>
          </a:effectRef>
          <a:fontRef idx="minor">
            <a:schemeClr val="lt1"/>
          </a:fontRef>
        </p:style>
        <p:txBody>
          <a:bodyPr/>
          <a:lstStyle/>
          <a:p>
            <a:r>
              <a:rPr lang="en-US" dirty="0"/>
              <a:t>React Project Environment</a:t>
            </a:r>
            <a:endParaRPr lang="en-IN" dirty="0"/>
          </a:p>
        </p:txBody>
      </p:sp>
      <p:sp>
        <p:nvSpPr>
          <p:cNvPr id="3" name="Content Placeholder 2"/>
          <p:cNvSpPr>
            <a:spLocks noGrp="1"/>
          </p:cNvSpPr>
          <p:nvPr>
            <p:ph idx="1"/>
          </p:nvPr>
        </p:nvSpPr>
        <p:spPr>
          <a:xfrm>
            <a:off x="457200" y="1600201"/>
            <a:ext cx="8075240" cy="676672"/>
          </a:xfrm>
        </p:spPr>
        <p:txBody>
          <a:bodyPr/>
          <a:lstStyle/>
          <a:p>
            <a:r>
              <a:rPr lang="en-US" dirty="0" smtClean="0"/>
              <a:t>App.js file</a:t>
            </a:r>
            <a:endParaRPr lang="en-IN"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5960" y="2564904"/>
            <a:ext cx="5644362" cy="36724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6460071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0">
            <a:schemeClr val="accent6"/>
          </a:lnRef>
          <a:fillRef idx="3">
            <a:schemeClr val="accent6"/>
          </a:fillRef>
          <a:effectRef idx="3">
            <a:schemeClr val="accent6"/>
          </a:effectRef>
          <a:fontRef idx="minor">
            <a:schemeClr val="lt1"/>
          </a:fontRef>
        </p:style>
        <p:txBody>
          <a:bodyPr/>
          <a:lstStyle/>
          <a:p>
            <a:r>
              <a:rPr lang="en-US" dirty="0" smtClean="0"/>
              <a:t>Nested </a:t>
            </a:r>
            <a:r>
              <a:rPr lang="en-US" dirty="0"/>
              <a:t>R</a:t>
            </a:r>
            <a:r>
              <a:rPr lang="en-US" dirty="0" smtClean="0"/>
              <a:t>outers</a:t>
            </a:r>
            <a:endParaRPr lang="en-IN" dirty="0"/>
          </a:p>
        </p:txBody>
      </p:sp>
      <p:sp>
        <p:nvSpPr>
          <p:cNvPr id="3" name="Content Placeholder 2"/>
          <p:cNvSpPr>
            <a:spLocks noGrp="1"/>
          </p:cNvSpPr>
          <p:nvPr>
            <p:ph idx="1"/>
          </p:nvPr>
        </p:nvSpPr>
        <p:spPr>
          <a:xfrm>
            <a:off x="457200" y="1600201"/>
            <a:ext cx="8229600" cy="388640"/>
          </a:xfrm>
        </p:spPr>
        <p:txBody>
          <a:bodyPr>
            <a:normAutofit fontScale="70000" lnSpcReduction="20000"/>
          </a:bodyPr>
          <a:lstStyle/>
          <a:p>
            <a:r>
              <a:rPr lang="en-US" dirty="0" smtClean="0"/>
              <a:t>This is for Product Feedback Output</a:t>
            </a:r>
            <a:endParaRPr lang="en-IN" dirty="0"/>
          </a:p>
        </p:txBody>
      </p:sp>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9197" y="2564904"/>
            <a:ext cx="5276850" cy="328612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7133908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0">
            <a:schemeClr val="accent6"/>
          </a:lnRef>
          <a:fillRef idx="3">
            <a:schemeClr val="accent6"/>
          </a:fillRef>
          <a:effectRef idx="3">
            <a:schemeClr val="accent6"/>
          </a:effectRef>
          <a:fontRef idx="minor">
            <a:schemeClr val="lt1"/>
          </a:fontRef>
        </p:style>
        <p:txBody>
          <a:bodyPr/>
          <a:lstStyle/>
          <a:p>
            <a:r>
              <a:rPr lang="en-US" dirty="0" smtClean="0"/>
              <a:t>Dynamic </a:t>
            </a:r>
            <a:r>
              <a:rPr lang="en-US" dirty="0"/>
              <a:t>R</a:t>
            </a:r>
            <a:r>
              <a:rPr lang="en-US" dirty="0" smtClean="0"/>
              <a:t>outers</a:t>
            </a:r>
            <a:endParaRPr lang="en-IN" dirty="0"/>
          </a:p>
        </p:txBody>
      </p:sp>
      <p:sp>
        <p:nvSpPr>
          <p:cNvPr id="3" name="Content Placeholder 2"/>
          <p:cNvSpPr>
            <a:spLocks noGrp="1"/>
          </p:cNvSpPr>
          <p:nvPr>
            <p:ph idx="1"/>
          </p:nvPr>
        </p:nvSpPr>
        <p:spPr>
          <a:xfrm>
            <a:off x="457200" y="1600200"/>
            <a:ext cx="8229600" cy="3268959"/>
          </a:xfrm>
        </p:spPr>
        <p:txBody>
          <a:bodyPr>
            <a:normAutofit/>
          </a:bodyPr>
          <a:lstStyle/>
          <a:p>
            <a:r>
              <a:rPr lang="en-US" dirty="0" smtClean="0"/>
              <a:t>Dynamic </a:t>
            </a:r>
            <a:r>
              <a:rPr lang="en-US" dirty="0"/>
              <a:t>routing is the time at which the routing takes place. </a:t>
            </a:r>
            <a:endParaRPr lang="en-US" dirty="0" smtClean="0"/>
          </a:p>
          <a:p>
            <a:r>
              <a:rPr lang="en-US" dirty="0"/>
              <a:t>In dynamic routing, routes are initialized dynamically when the page gets rendered</a:t>
            </a:r>
            <a:r>
              <a:rPr lang="en-US" dirty="0" smtClean="0"/>
              <a:t>.</a:t>
            </a:r>
          </a:p>
          <a:p>
            <a:r>
              <a:rPr lang="en-US" dirty="0" smtClean="0"/>
              <a:t>But, in static routing we have to configure each of the routing before we use it.</a:t>
            </a:r>
            <a:endParaRPr lang="en-IN" dirty="0"/>
          </a:p>
        </p:txBody>
      </p:sp>
    </p:spTree>
    <p:extLst>
      <p:ext uri="{BB962C8B-B14F-4D97-AF65-F5344CB8AC3E}">
        <p14:creationId xmlns:p14="http://schemas.microsoft.com/office/powerpoint/2010/main" val="402175311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0">
            <a:schemeClr val="accent6"/>
          </a:lnRef>
          <a:fillRef idx="3">
            <a:schemeClr val="accent6"/>
          </a:fillRef>
          <a:effectRef idx="3">
            <a:schemeClr val="accent6"/>
          </a:effectRef>
          <a:fontRef idx="minor">
            <a:schemeClr val="lt1"/>
          </a:fontRef>
        </p:style>
        <p:txBody>
          <a:bodyPr/>
          <a:lstStyle/>
          <a:p>
            <a:r>
              <a:rPr lang="en-US" dirty="0" smtClean="0"/>
              <a:t>Dynamic </a:t>
            </a:r>
            <a:r>
              <a:rPr lang="en-US" dirty="0"/>
              <a:t>R</a:t>
            </a:r>
            <a:r>
              <a:rPr lang="en-US" dirty="0" smtClean="0"/>
              <a:t>outers</a:t>
            </a:r>
            <a:endParaRPr lang="en-IN" dirty="0"/>
          </a:p>
        </p:txBody>
      </p:sp>
      <p:sp>
        <p:nvSpPr>
          <p:cNvPr id="3" name="Content Placeholder 2"/>
          <p:cNvSpPr>
            <a:spLocks noGrp="1"/>
          </p:cNvSpPr>
          <p:nvPr>
            <p:ph idx="1"/>
          </p:nvPr>
        </p:nvSpPr>
        <p:spPr>
          <a:xfrm>
            <a:off x="457200" y="1600201"/>
            <a:ext cx="8229600" cy="460648"/>
          </a:xfrm>
        </p:spPr>
        <p:txBody>
          <a:bodyPr>
            <a:normAutofit fontScale="85000" lnSpcReduction="20000"/>
          </a:bodyPr>
          <a:lstStyle/>
          <a:p>
            <a:r>
              <a:rPr lang="en-US" dirty="0" smtClean="0"/>
              <a:t>Create Two Components</a:t>
            </a:r>
            <a:endParaRPr lang="en-IN" dirty="0"/>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584" y="2887216"/>
            <a:ext cx="2867025" cy="2247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33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94607" y="2996952"/>
            <a:ext cx="2733675" cy="1562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1576715" y="2420888"/>
            <a:ext cx="1584176" cy="369332"/>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r>
              <a:rPr lang="en-US" dirty="0" smtClean="0"/>
              <a:t>Users.js</a:t>
            </a:r>
            <a:endParaRPr lang="en-IN" dirty="0"/>
          </a:p>
        </p:txBody>
      </p:sp>
      <p:sp>
        <p:nvSpPr>
          <p:cNvPr id="7" name="TextBox 6"/>
          <p:cNvSpPr txBox="1"/>
          <p:nvPr/>
        </p:nvSpPr>
        <p:spPr>
          <a:xfrm>
            <a:off x="5436096" y="2517884"/>
            <a:ext cx="1584176" cy="369332"/>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r>
              <a:rPr lang="en-US" dirty="0" smtClean="0"/>
              <a:t>UserDetails.js</a:t>
            </a:r>
            <a:endParaRPr lang="en-IN" dirty="0"/>
          </a:p>
        </p:txBody>
      </p:sp>
    </p:spTree>
    <p:extLst>
      <p:ext uri="{BB962C8B-B14F-4D97-AF65-F5344CB8AC3E}">
        <p14:creationId xmlns:p14="http://schemas.microsoft.com/office/powerpoint/2010/main" val="296565804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0">
            <a:schemeClr val="accent6"/>
          </a:lnRef>
          <a:fillRef idx="3">
            <a:schemeClr val="accent6"/>
          </a:fillRef>
          <a:effectRef idx="3">
            <a:schemeClr val="accent6"/>
          </a:effectRef>
          <a:fontRef idx="minor">
            <a:schemeClr val="lt1"/>
          </a:fontRef>
        </p:style>
        <p:txBody>
          <a:bodyPr/>
          <a:lstStyle/>
          <a:p>
            <a:r>
              <a:rPr lang="en-US" dirty="0" smtClean="0"/>
              <a:t>Dynamic </a:t>
            </a:r>
            <a:r>
              <a:rPr lang="en-US" dirty="0"/>
              <a:t>R</a:t>
            </a:r>
            <a:r>
              <a:rPr lang="en-US" dirty="0" smtClean="0"/>
              <a:t>outers</a:t>
            </a:r>
            <a:endParaRPr lang="en-IN" dirty="0"/>
          </a:p>
        </p:txBody>
      </p:sp>
      <p:sp>
        <p:nvSpPr>
          <p:cNvPr id="3" name="Content Placeholder 2"/>
          <p:cNvSpPr>
            <a:spLocks noGrp="1"/>
          </p:cNvSpPr>
          <p:nvPr>
            <p:ph idx="1"/>
          </p:nvPr>
        </p:nvSpPr>
        <p:spPr>
          <a:xfrm>
            <a:off x="457200" y="1600201"/>
            <a:ext cx="8229600" cy="460648"/>
          </a:xfrm>
        </p:spPr>
        <p:txBody>
          <a:bodyPr>
            <a:normAutofit fontScale="92500" lnSpcReduction="20000"/>
          </a:bodyPr>
          <a:lstStyle/>
          <a:p>
            <a:endParaRPr lang="en-IN" dirty="0"/>
          </a:p>
        </p:txBody>
      </p:sp>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576" y="2780928"/>
            <a:ext cx="3448050" cy="2466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1691680" y="4221088"/>
            <a:ext cx="2160240" cy="21602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p:cNvSpPr txBox="1"/>
          <p:nvPr/>
        </p:nvSpPr>
        <p:spPr>
          <a:xfrm>
            <a:off x="4788024" y="3933056"/>
            <a:ext cx="3528392" cy="646331"/>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r>
              <a:rPr lang="en-US" dirty="0" smtClean="0"/>
              <a:t>Add Users Option in Navigations bar</a:t>
            </a:r>
            <a:endParaRPr lang="en-IN" dirty="0"/>
          </a:p>
        </p:txBody>
      </p:sp>
      <p:cxnSp>
        <p:nvCxnSpPr>
          <p:cNvPr id="7" name="Straight Arrow Connector 6"/>
          <p:cNvCxnSpPr>
            <a:stCxn id="5" idx="1"/>
            <a:endCxn id="4" idx="3"/>
          </p:cNvCxnSpPr>
          <p:nvPr/>
        </p:nvCxnSpPr>
        <p:spPr>
          <a:xfrm flipH="1">
            <a:off x="3851920" y="4256222"/>
            <a:ext cx="936104" cy="72878"/>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1691680" y="2293623"/>
            <a:ext cx="1296144" cy="369332"/>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r>
              <a:rPr lang="en-US" dirty="0" smtClean="0"/>
              <a:t>NavBar.js</a:t>
            </a:r>
            <a:endParaRPr lang="en-IN" dirty="0"/>
          </a:p>
        </p:txBody>
      </p:sp>
    </p:spTree>
    <p:extLst>
      <p:ext uri="{BB962C8B-B14F-4D97-AF65-F5344CB8AC3E}">
        <p14:creationId xmlns:p14="http://schemas.microsoft.com/office/powerpoint/2010/main" val="3524368196"/>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0">
            <a:schemeClr val="accent6"/>
          </a:lnRef>
          <a:fillRef idx="3">
            <a:schemeClr val="accent6"/>
          </a:fillRef>
          <a:effectRef idx="3">
            <a:schemeClr val="accent6"/>
          </a:effectRef>
          <a:fontRef idx="minor">
            <a:schemeClr val="lt1"/>
          </a:fontRef>
        </p:style>
        <p:txBody>
          <a:bodyPr/>
          <a:lstStyle/>
          <a:p>
            <a:r>
              <a:rPr lang="en-US" dirty="0" smtClean="0"/>
              <a:t>Dynamic </a:t>
            </a:r>
            <a:r>
              <a:rPr lang="en-US" dirty="0"/>
              <a:t>R</a:t>
            </a:r>
            <a:r>
              <a:rPr lang="en-US" dirty="0" smtClean="0"/>
              <a:t>outers</a:t>
            </a:r>
            <a:endParaRPr lang="en-IN" dirty="0"/>
          </a:p>
        </p:txBody>
      </p:sp>
      <p:sp>
        <p:nvSpPr>
          <p:cNvPr id="3" name="Content Placeholder 2"/>
          <p:cNvSpPr>
            <a:spLocks noGrp="1"/>
          </p:cNvSpPr>
          <p:nvPr>
            <p:ph idx="1"/>
          </p:nvPr>
        </p:nvSpPr>
        <p:spPr>
          <a:xfrm>
            <a:off x="457200" y="1600201"/>
            <a:ext cx="8229600" cy="460648"/>
          </a:xfrm>
        </p:spPr>
        <p:txBody>
          <a:bodyPr>
            <a:normAutofit fontScale="92500" lnSpcReduction="20000"/>
          </a:bodyPr>
          <a:lstStyle/>
          <a:p>
            <a:endParaRPr lang="en-IN" dirty="0"/>
          </a:p>
        </p:txBody>
      </p:sp>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1556792"/>
            <a:ext cx="4608512" cy="51377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395536" y="2924944"/>
            <a:ext cx="3672408" cy="3600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p:cNvSpPr/>
          <p:nvPr/>
        </p:nvSpPr>
        <p:spPr>
          <a:xfrm>
            <a:off x="899592" y="5157192"/>
            <a:ext cx="3456384" cy="57606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p:cNvSpPr txBox="1"/>
          <p:nvPr/>
        </p:nvSpPr>
        <p:spPr>
          <a:xfrm>
            <a:off x="5508104" y="2780928"/>
            <a:ext cx="2880320" cy="646331"/>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r>
              <a:rPr lang="en-US" dirty="0" smtClean="0"/>
              <a:t>Add Users and </a:t>
            </a:r>
            <a:r>
              <a:rPr lang="en-US" dirty="0" err="1" smtClean="0"/>
              <a:t>UserDetails</a:t>
            </a:r>
            <a:r>
              <a:rPr lang="en-US" dirty="0" smtClean="0"/>
              <a:t> Modules to App.js</a:t>
            </a:r>
            <a:endParaRPr lang="en-IN" dirty="0"/>
          </a:p>
        </p:txBody>
      </p:sp>
      <p:cxnSp>
        <p:nvCxnSpPr>
          <p:cNvPr id="8" name="Straight Arrow Connector 7"/>
          <p:cNvCxnSpPr>
            <a:stCxn id="6" idx="1"/>
          </p:cNvCxnSpPr>
          <p:nvPr/>
        </p:nvCxnSpPr>
        <p:spPr>
          <a:xfrm flipH="1">
            <a:off x="4067944" y="3104094"/>
            <a:ext cx="1440160" cy="87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5580112" y="5013176"/>
            <a:ext cx="2952328" cy="369332"/>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r>
              <a:rPr lang="en-US" dirty="0" smtClean="0"/>
              <a:t>Add router path to App.js</a:t>
            </a:r>
            <a:endParaRPr lang="en-IN" dirty="0"/>
          </a:p>
        </p:txBody>
      </p:sp>
      <p:cxnSp>
        <p:nvCxnSpPr>
          <p:cNvPr id="11" name="Straight Arrow Connector 10"/>
          <p:cNvCxnSpPr>
            <a:stCxn id="9" idx="1"/>
          </p:cNvCxnSpPr>
          <p:nvPr/>
        </p:nvCxnSpPr>
        <p:spPr>
          <a:xfrm flipH="1">
            <a:off x="4355976" y="5197842"/>
            <a:ext cx="1224136" cy="247382"/>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510913"/>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0">
            <a:schemeClr val="accent6"/>
          </a:lnRef>
          <a:fillRef idx="3">
            <a:schemeClr val="accent6"/>
          </a:fillRef>
          <a:effectRef idx="3">
            <a:schemeClr val="accent6"/>
          </a:effectRef>
          <a:fontRef idx="minor">
            <a:schemeClr val="lt1"/>
          </a:fontRef>
        </p:style>
        <p:txBody>
          <a:bodyPr/>
          <a:lstStyle/>
          <a:p>
            <a:r>
              <a:rPr lang="en-US" dirty="0" smtClean="0"/>
              <a:t>Dynamic </a:t>
            </a:r>
            <a:r>
              <a:rPr lang="en-US" dirty="0"/>
              <a:t>R</a:t>
            </a:r>
            <a:r>
              <a:rPr lang="en-US" dirty="0" smtClean="0"/>
              <a:t>outers</a:t>
            </a:r>
            <a:endParaRPr lang="en-IN" dirty="0"/>
          </a:p>
        </p:txBody>
      </p:sp>
      <p:sp>
        <p:nvSpPr>
          <p:cNvPr id="3" name="Content Placeholder 2"/>
          <p:cNvSpPr>
            <a:spLocks noGrp="1"/>
          </p:cNvSpPr>
          <p:nvPr>
            <p:ph idx="1"/>
          </p:nvPr>
        </p:nvSpPr>
        <p:spPr>
          <a:xfrm>
            <a:off x="457200" y="1600201"/>
            <a:ext cx="8229600" cy="460648"/>
          </a:xfrm>
        </p:spPr>
        <p:txBody>
          <a:bodyPr>
            <a:normAutofit fontScale="92500" lnSpcReduction="20000"/>
          </a:bodyPr>
          <a:lstStyle/>
          <a:p>
            <a:endParaRPr lang="en-IN" dirty="0"/>
          </a:p>
        </p:txBody>
      </p:sp>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7624" y="2420888"/>
            <a:ext cx="5391150" cy="320992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05977664"/>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0">
            <a:schemeClr val="accent6"/>
          </a:lnRef>
          <a:fillRef idx="3">
            <a:schemeClr val="accent6"/>
          </a:fillRef>
          <a:effectRef idx="3">
            <a:schemeClr val="accent6"/>
          </a:effectRef>
          <a:fontRef idx="minor">
            <a:schemeClr val="lt1"/>
          </a:fontRef>
        </p:style>
        <p:txBody>
          <a:bodyPr/>
          <a:lstStyle/>
          <a:p>
            <a:r>
              <a:rPr lang="en-US" dirty="0" smtClean="0"/>
              <a:t>Dynamic </a:t>
            </a:r>
            <a:r>
              <a:rPr lang="en-US" dirty="0"/>
              <a:t>R</a:t>
            </a:r>
            <a:r>
              <a:rPr lang="en-US" dirty="0" smtClean="0"/>
              <a:t>outers</a:t>
            </a:r>
            <a:endParaRPr lang="en-IN" dirty="0"/>
          </a:p>
        </p:txBody>
      </p:sp>
      <p:sp>
        <p:nvSpPr>
          <p:cNvPr id="3" name="Content Placeholder 2"/>
          <p:cNvSpPr>
            <a:spLocks noGrp="1"/>
          </p:cNvSpPr>
          <p:nvPr>
            <p:ph idx="1"/>
          </p:nvPr>
        </p:nvSpPr>
        <p:spPr>
          <a:xfrm>
            <a:off x="457200" y="1600201"/>
            <a:ext cx="8229600" cy="460648"/>
          </a:xfrm>
        </p:spPr>
        <p:txBody>
          <a:bodyPr>
            <a:normAutofit fontScale="92500" lnSpcReduction="20000"/>
          </a:bodyPr>
          <a:lstStyle/>
          <a:p>
            <a:endParaRPr lang="en-IN" dirty="0"/>
          </a:p>
        </p:txBody>
      </p:sp>
      <p:pic>
        <p:nvPicPr>
          <p:cNvPr id="184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7664" y="2996952"/>
            <a:ext cx="5791200" cy="253365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2843808" y="3068960"/>
            <a:ext cx="159945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p:cNvSpPr txBox="1"/>
          <p:nvPr/>
        </p:nvSpPr>
        <p:spPr>
          <a:xfrm>
            <a:off x="3851920" y="2204864"/>
            <a:ext cx="4392488"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r>
              <a:rPr lang="en-US" dirty="0" smtClean="0"/>
              <a:t>Adding 1 after users changes the output</a:t>
            </a:r>
            <a:endParaRPr lang="en-IN" dirty="0"/>
          </a:p>
        </p:txBody>
      </p:sp>
      <p:cxnSp>
        <p:nvCxnSpPr>
          <p:cNvPr id="7" name="Straight Arrow Connector 6"/>
          <p:cNvCxnSpPr>
            <a:stCxn id="5" idx="2"/>
            <a:endCxn id="4" idx="3"/>
          </p:cNvCxnSpPr>
          <p:nvPr/>
        </p:nvCxnSpPr>
        <p:spPr>
          <a:xfrm flipH="1">
            <a:off x="4443264" y="2574196"/>
            <a:ext cx="1604900" cy="63878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6579831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0">
            <a:schemeClr val="accent6"/>
          </a:lnRef>
          <a:fillRef idx="3">
            <a:schemeClr val="accent6"/>
          </a:fillRef>
          <a:effectRef idx="3">
            <a:schemeClr val="accent6"/>
          </a:effectRef>
          <a:fontRef idx="minor">
            <a:schemeClr val="lt1"/>
          </a:fontRef>
        </p:style>
        <p:txBody>
          <a:bodyPr/>
          <a:lstStyle/>
          <a:p>
            <a:r>
              <a:rPr lang="en-US" dirty="0" smtClean="0"/>
              <a:t>Dynamic </a:t>
            </a:r>
            <a:r>
              <a:rPr lang="en-US" dirty="0"/>
              <a:t>R</a:t>
            </a:r>
            <a:r>
              <a:rPr lang="en-US" dirty="0" smtClean="0"/>
              <a:t>outers</a:t>
            </a:r>
            <a:endParaRPr lang="en-IN" dirty="0"/>
          </a:p>
        </p:txBody>
      </p:sp>
      <p:sp>
        <p:nvSpPr>
          <p:cNvPr id="3" name="Content Placeholder 2"/>
          <p:cNvSpPr>
            <a:spLocks noGrp="1"/>
          </p:cNvSpPr>
          <p:nvPr>
            <p:ph idx="1"/>
          </p:nvPr>
        </p:nvSpPr>
        <p:spPr>
          <a:xfrm>
            <a:off x="457200" y="1600201"/>
            <a:ext cx="8229600" cy="460648"/>
          </a:xfrm>
        </p:spPr>
        <p:txBody>
          <a:bodyPr>
            <a:normAutofit fontScale="92500" lnSpcReduction="20000"/>
          </a:bodyPr>
          <a:lstStyle/>
          <a:p>
            <a:endParaRPr lang="en-IN" dirty="0"/>
          </a:p>
        </p:txBody>
      </p:sp>
      <p:pic>
        <p:nvPicPr>
          <p:cNvPr id="194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5616" y="2420888"/>
            <a:ext cx="4905375" cy="2000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1187624" y="4005064"/>
            <a:ext cx="4392488"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p:cNvSpPr txBox="1"/>
          <p:nvPr/>
        </p:nvSpPr>
        <p:spPr>
          <a:xfrm>
            <a:off x="899592" y="5085184"/>
            <a:ext cx="6480720" cy="1200329"/>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r>
              <a:rPr lang="en-US" dirty="0" smtClean="0"/>
              <a:t>Look at the configuration we have changed. Using this configuration we don’t need to create static mapping for each </a:t>
            </a:r>
            <a:r>
              <a:rPr lang="en-US" dirty="0" err="1" smtClean="0"/>
              <a:t>userId</a:t>
            </a:r>
            <a:r>
              <a:rPr lang="en-US" dirty="0" smtClean="0"/>
              <a:t>. Dynamically the number will be taken.</a:t>
            </a:r>
            <a:r>
              <a:rPr lang="en-IN" dirty="0" smtClean="0"/>
              <a:t> This is an example of dynamic mapping</a:t>
            </a:r>
            <a:endParaRPr lang="en-US" dirty="0" smtClean="0"/>
          </a:p>
        </p:txBody>
      </p:sp>
      <p:cxnSp>
        <p:nvCxnSpPr>
          <p:cNvPr id="7" name="Straight Arrow Connector 6"/>
          <p:cNvCxnSpPr>
            <a:stCxn id="5" idx="0"/>
          </p:cNvCxnSpPr>
          <p:nvPr/>
        </p:nvCxnSpPr>
        <p:spPr>
          <a:xfrm flipH="1" flipV="1">
            <a:off x="3779912" y="4293096"/>
            <a:ext cx="360040" cy="792088"/>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228184" y="2796288"/>
            <a:ext cx="1152128" cy="369332"/>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r>
              <a:rPr lang="en-US" dirty="0" smtClean="0"/>
              <a:t>App.js</a:t>
            </a:r>
            <a:endParaRPr lang="en-IN" dirty="0"/>
          </a:p>
        </p:txBody>
      </p:sp>
    </p:spTree>
    <p:extLst>
      <p:ext uri="{BB962C8B-B14F-4D97-AF65-F5344CB8AC3E}">
        <p14:creationId xmlns:p14="http://schemas.microsoft.com/office/powerpoint/2010/main" val="135607488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0">
            <a:schemeClr val="accent6"/>
          </a:lnRef>
          <a:fillRef idx="3">
            <a:schemeClr val="accent6"/>
          </a:fillRef>
          <a:effectRef idx="3">
            <a:schemeClr val="accent6"/>
          </a:effectRef>
          <a:fontRef idx="minor">
            <a:schemeClr val="lt1"/>
          </a:fontRef>
        </p:style>
        <p:txBody>
          <a:bodyPr/>
          <a:lstStyle/>
          <a:p>
            <a:r>
              <a:rPr lang="en-US" dirty="0" smtClean="0"/>
              <a:t>Dynamic </a:t>
            </a:r>
            <a:r>
              <a:rPr lang="en-US" dirty="0"/>
              <a:t>R</a:t>
            </a:r>
            <a:r>
              <a:rPr lang="en-US" dirty="0" smtClean="0"/>
              <a:t>outers</a:t>
            </a:r>
            <a:endParaRPr lang="en-IN" dirty="0"/>
          </a:p>
        </p:txBody>
      </p:sp>
      <p:sp>
        <p:nvSpPr>
          <p:cNvPr id="3" name="Content Placeholder 2"/>
          <p:cNvSpPr>
            <a:spLocks noGrp="1"/>
          </p:cNvSpPr>
          <p:nvPr>
            <p:ph idx="1"/>
          </p:nvPr>
        </p:nvSpPr>
        <p:spPr>
          <a:xfrm>
            <a:off x="457200" y="1600201"/>
            <a:ext cx="8147248" cy="460647"/>
          </a:xfrm>
        </p:spPr>
        <p:txBody>
          <a:bodyPr>
            <a:normAutofit fontScale="85000" lnSpcReduction="20000"/>
          </a:bodyPr>
          <a:lstStyle/>
          <a:p>
            <a:r>
              <a:rPr lang="en-US" dirty="0" smtClean="0"/>
              <a:t>Dynamic routing we can also read URL parameters</a:t>
            </a:r>
            <a:endParaRPr lang="en-IN" dirty="0"/>
          </a:p>
        </p:txBody>
      </p:sp>
      <p:pic>
        <p:nvPicPr>
          <p:cNvPr id="204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3608" y="2780928"/>
            <a:ext cx="3676650" cy="228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1043608" y="2780928"/>
            <a:ext cx="338437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p:cNvSpPr/>
          <p:nvPr/>
        </p:nvSpPr>
        <p:spPr>
          <a:xfrm>
            <a:off x="1331640" y="3356992"/>
            <a:ext cx="2160240" cy="3600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p:cNvSpPr/>
          <p:nvPr/>
        </p:nvSpPr>
        <p:spPr>
          <a:xfrm>
            <a:off x="3491880" y="4005064"/>
            <a:ext cx="648072" cy="3600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p:cNvSpPr txBox="1"/>
          <p:nvPr/>
        </p:nvSpPr>
        <p:spPr>
          <a:xfrm>
            <a:off x="5580112" y="2708920"/>
            <a:ext cx="2952328" cy="369332"/>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r>
              <a:rPr lang="en-US" dirty="0" smtClean="0"/>
              <a:t>Import </a:t>
            </a:r>
            <a:r>
              <a:rPr lang="en-US" dirty="0" err="1" smtClean="0"/>
              <a:t>useParams</a:t>
            </a:r>
            <a:r>
              <a:rPr lang="en-US" dirty="0" smtClean="0"/>
              <a:t> modules</a:t>
            </a:r>
            <a:endParaRPr lang="en-IN" dirty="0"/>
          </a:p>
        </p:txBody>
      </p:sp>
      <p:cxnSp>
        <p:nvCxnSpPr>
          <p:cNvPr id="9" name="Straight Arrow Connector 8"/>
          <p:cNvCxnSpPr>
            <a:stCxn id="7" idx="1"/>
          </p:cNvCxnSpPr>
          <p:nvPr/>
        </p:nvCxnSpPr>
        <p:spPr>
          <a:xfrm flipH="1">
            <a:off x="4427984" y="2893586"/>
            <a:ext cx="1152128" cy="31358"/>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5580112" y="3356992"/>
            <a:ext cx="2952328" cy="923330"/>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r>
              <a:rPr lang="en-US" dirty="0" smtClean="0"/>
              <a:t>Get reference to the parameters and fetch the parameter value </a:t>
            </a:r>
            <a:endParaRPr lang="en-IN" dirty="0"/>
          </a:p>
        </p:txBody>
      </p:sp>
      <p:cxnSp>
        <p:nvCxnSpPr>
          <p:cNvPr id="12" name="Straight Arrow Connector 11"/>
          <p:cNvCxnSpPr>
            <a:stCxn id="10" idx="1"/>
            <a:endCxn id="5" idx="3"/>
          </p:cNvCxnSpPr>
          <p:nvPr/>
        </p:nvCxnSpPr>
        <p:spPr>
          <a:xfrm flipH="1" flipV="1">
            <a:off x="3491880" y="3537012"/>
            <a:ext cx="2088232" cy="281645"/>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364088" y="4869160"/>
            <a:ext cx="3024336" cy="646331"/>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dirty="0" smtClean="0"/>
              <a:t>Use JSX expression to print the data</a:t>
            </a:r>
            <a:endParaRPr lang="en-IN" dirty="0"/>
          </a:p>
        </p:txBody>
      </p:sp>
      <p:cxnSp>
        <p:nvCxnSpPr>
          <p:cNvPr id="15" name="Straight Arrow Connector 14"/>
          <p:cNvCxnSpPr>
            <a:stCxn id="13" idx="1"/>
          </p:cNvCxnSpPr>
          <p:nvPr/>
        </p:nvCxnSpPr>
        <p:spPr>
          <a:xfrm flipH="1" flipV="1">
            <a:off x="4139952" y="4365104"/>
            <a:ext cx="1224136" cy="827222"/>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7121960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0">
            <a:schemeClr val="accent6"/>
          </a:lnRef>
          <a:fillRef idx="3">
            <a:schemeClr val="accent6"/>
          </a:fillRef>
          <a:effectRef idx="3">
            <a:schemeClr val="accent6"/>
          </a:effectRef>
          <a:fontRef idx="minor">
            <a:schemeClr val="lt1"/>
          </a:fontRef>
        </p:style>
        <p:txBody>
          <a:bodyPr/>
          <a:lstStyle/>
          <a:p>
            <a:r>
              <a:rPr lang="en-IN" dirty="0" smtClean="0"/>
              <a:t>Active Navigation</a:t>
            </a:r>
            <a:endParaRPr lang="en-IN" dirty="0"/>
          </a:p>
        </p:txBody>
      </p:sp>
      <p:sp>
        <p:nvSpPr>
          <p:cNvPr id="3" name="Content Placeholder 2"/>
          <p:cNvSpPr>
            <a:spLocks noGrp="1"/>
          </p:cNvSpPr>
          <p:nvPr>
            <p:ph idx="1"/>
          </p:nvPr>
        </p:nvSpPr>
        <p:spPr/>
        <p:txBody>
          <a:bodyPr/>
          <a:lstStyle/>
          <a:p>
            <a:r>
              <a:rPr lang="en-IN" dirty="0" smtClean="0"/>
              <a:t>In case of navigation we sometimes need to show which link is active.</a:t>
            </a:r>
          </a:p>
          <a:p>
            <a:r>
              <a:rPr lang="en-IN" dirty="0" smtClean="0"/>
              <a:t>The active link should be displayed different way than the other navigation options.</a:t>
            </a:r>
          </a:p>
          <a:p>
            <a:r>
              <a:rPr lang="en-IN" dirty="0" smtClean="0"/>
              <a:t>It can be implemented using “</a:t>
            </a:r>
            <a:r>
              <a:rPr lang="en-IN" dirty="0" err="1" smtClean="0"/>
              <a:t>navlink</a:t>
            </a:r>
            <a:r>
              <a:rPr lang="en-IN" dirty="0" smtClean="0"/>
              <a:t>” component of react.</a:t>
            </a:r>
          </a:p>
          <a:p>
            <a:r>
              <a:rPr lang="en-IN" dirty="0" smtClean="0"/>
              <a:t>It create a class called “active” and dynamically add it to the link.</a:t>
            </a:r>
            <a:endParaRPr lang="en-IN" dirty="0"/>
          </a:p>
        </p:txBody>
      </p:sp>
    </p:spTree>
    <p:extLst>
      <p:ext uri="{BB962C8B-B14F-4D97-AF65-F5344CB8AC3E}">
        <p14:creationId xmlns:p14="http://schemas.microsoft.com/office/powerpoint/2010/main" val="41999712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0">
            <a:schemeClr val="accent6"/>
          </a:lnRef>
          <a:fillRef idx="3">
            <a:schemeClr val="accent6"/>
          </a:fillRef>
          <a:effectRef idx="3">
            <a:schemeClr val="accent6"/>
          </a:effectRef>
          <a:fontRef idx="minor">
            <a:schemeClr val="lt1"/>
          </a:fontRef>
        </p:style>
        <p:txBody>
          <a:bodyPr/>
          <a:lstStyle/>
          <a:p>
            <a:r>
              <a:rPr lang="en-US" dirty="0"/>
              <a:t>React Project Environment</a:t>
            </a:r>
            <a:endParaRPr lang="en-IN" dirty="0"/>
          </a:p>
        </p:txBody>
      </p:sp>
      <p:sp>
        <p:nvSpPr>
          <p:cNvPr id="3" name="Content Placeholder 2"/>
          <p:cNvSpPr>
            <a:spLocks noGrp="1"/>
          </p:cNvSpPr>
          <p:nvPr>
            <p:ph idx="1"/>
          </p:nvPr>
        </p:nvSpPr>
        <p:spPr>
          <a:xfrm>
            <a:off x="457200" y="1600201"/>
            <a:ext cx="7931224" cy="460648"/>
          </a:xfrm>
        </p:spPr>
        <p:txBody>
          <a:bodyPr>
            <a:normAutofit fontScale="85000" lnSpcReduction="20000"/>
          </a:bodyPr>
          <a:lstStyle/>
          <a:p>
            <a:r>
              <a:rPr lang="en-US" dirty="0" smtClean="0"/>
              <a:t>Index.js</a:t>
            </a:r>
            <a:endParaRPr lang="en-IN"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1600" y="2204864"/>
            <a:ext cx="6426714" cy="36724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24408422"/>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0">
            <a:schemeClr val="accent6"/>
          </a:lnRef>
          <a:fillRef idx="3">
            <a:schemeClr val="accent6"/>
          </a:fillRef>
          <a:effectRef idx="3">
            <a:schemeClr val="accent6"/>
          </a:effectRef>
          <a:fontRef idx="minor">
            <a:schemeClr val="lt1"/>
          </a:fontRef>
        </p:style>
        <p:txBody>
          <a:bodyPr/>
          <a:lstStyle/>
          <a:p>
            <a:r>
              <a:rPr lang="en-IN" dirty="0" smtClean="0"/>
              <a:t>Active Navigation</a:t>
            </a:r>
            <a:endParaRPr lang="en-IN"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1640" y="1874641"/>
            <a:ext cx="6867525" cy="4295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721588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0">
            <a:schemeClr val="accent6"/>
          </a:lnRef>
          <a:fillRef idx="3">
            <a:schemeClr val="accent6"/>
          </a:fillRef>
          <a:effectRef idx="3">
            <a:schemeClr val="accent6"/>
          </a:effectRef>
          <a:fontRef idx="minor">
            <a:schemeClr val="lt1"/>
          </a:fontRef>
        </p:style>
        <p:txBody>
          <a:bodyPr/>
          <a:lstStyle/>
          <a:p>
            <a:r>
              <a:rPr lang="en-IN" dirty="0" smtClean="0"/>
              <a:t>Authentication</a:t>
            </a:r>
            <a:endParaRPr lang="en-IN" dirty="0"/>
          </a:p>
        </p:txBody>
      </p:sp>
      <p:sp>
        <p:nvSpPr>
          <p:cNvPr id="3" name="Content Placeholder 2"/>
          <p:cNvSpPr>
            <a:spLocks noGrp="1"/>
          </p:cNvSpPr>
          <p:nvPr>
            <p:ph idx="1"/>
          </p:nvPr>
        </p:nvSpPr>
        <p:spPr/>
        <p:txBody>
          <a:bodyPr/>
          <a:lstStyle/>
          <a:p>
            <a:endParaRPr lang="en-IN"/>
          </a:p>
        </p:txBody>
      </p:sp>
    </p:spTree>
    <p:extLst>
      <p:ext uri="{BB962C8B-B14F-4D97-AF65-F5344CB8AC3E}">
        <p14:creationId xmlns:p14="http://schemas.microsoft.com/office/powerpoint/2010/main" val="3528939164"/>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0">
            <a:schemeClr val="accent6"/>
          </a:lnRef>
          <a:fillRef idx="3">
            <a:schemeClr val="accent6"/>
          </a:fillRef>
          <a:effectRef idx="3">
            <a:schemeClr val="accent6"/>
          </a:effectRef>
          <a:fontRef idx="minor">
            <a:schemeClr val="lt1"/>
          </a:fontRef>
        </p:style>
        <p:txBody>
          <a:bodyPr/>
          <a:lstStyle/>
          <a:p>
            <a:r>
              <a:rPr lang="en-IN" dirty="0" smtClean="0"/>
              <a:t>Active Navigation</a:t>
            </a:r>
            <a:endParaRPr lang="en-IN" dirty="0"/>
          </a:p>
        </p:txBody>
      </p:sp>
      <p:sp>
        <p:nvSpPr>
          <p:cNvPr id="3" name="TextBox 2"/>
          <p:cNvSpPr txBox="1"/>
          <p:nvPr/>
        </p:nvSpPr>
        <p:spPr>
          <a:xfrm>
            <a:off x="611560" y="2348880"/>
            <a:ext cx="3384376" cy="3416320"/>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r>
              <a:rPr lang="en-IN" dirty="0" err="1"/>
              <a:t>a.active</a:t>
            </a:r>
            <a:r>
              <a:rPr lang="en-IN" dirty="0"/>
              <a:t>{</a:t>
            </a:r>
          </a:p>
          <a:p>
            <a:r>
              <a:rPr lang="en-IN" dirty="0"/>
              <a:t>  background-</a:t>
            </a:r>
            <a:r>
              <a:rPr lang="en-IN" dirty="0" err="1"/>
              <a:t>color</a:t>
            </a:r>
            <a:r>
              <a:rPr lang="en-IN" dirty="0"/>
              <a:t>:#cc0000;</a:t>
            </a:r>
          </a:p>
          <a:p>
            <a:r>
              <a:rPr lang="en-IN" dirty="0"/>
              <a:t>  border:1px solid #660000;</a:t>
            </a:r>
          </a:p>
          <a:p>
            <a:r>
              <a:rPr lang="en-IN" dirty="0"/>
              <a:t>  border-radius:5px;</a:t>
            </a:r>
          </a:p>
          <a:p>
            <a:r>
              <a:rPr lang="en-IN" dirty="0"/>
              <a:t>  </a:t>
            </a:r>
            <a:r>
              <a:rPr lang="en-IN" dirty="0" err="1"/>
              <a:t>color</a:t>
            </a:r>
            <a:r>
              <a:rPr lang="en-IN" dirty="0"/>
              <a:t>:#</a:t>
            </a:r>
            <a:r>
              <a:rPr lang="en-IN" dirty="0" err="1"/>
              <a:t>fff</a:t>
            </a:r>
            <a:r>
              <a:rPr lang="en-IN" dirty="0"/>
              <a:t>;</a:t>
            </a:r>
          </a:p>
          <a:p>
            <a:r>
              <a:rPr lang="en-IN" dirty="0"/>
              <a:t>  margin-right:10px;</a:t>
            </a:r>
          </a:p>
          <a:p>
            <a:r>
              <a:rPr lang="en-IN" dirty="0"/>
              <a:t>  padding:10px 10px </a:t>
            </a:r>
            <a:r>
              <a:rPr lang="en-IN" dirty="0" err="1"/>
              <a:t>10px</a:t>
            </a:r>
            <a:r>
              <a:rPr lang="en-IN" dirty="0"/>
              <a:t> </a:t>
            </a:r>
            <a:r>
              <a:rPr lang="en-IN" dirty="0" err="1"/>
              <a:t>10px</a:t>
            </a:r>
            <a:r>
              <a:rPr lang="en-IN" dirty="0"/>
              <a:t>;</a:t>
            </a:r>
          </a:p>
          <a:p>
            <a:r>
              <a:rPr lang="en-IN" dirty="0"/>
              <a:t>  </a:t>
            </a:r>
            <a:r>
              <a:rPr lang="en-IN" dirty="0" err="1"/>
              <a:t>text-decoration:none</a:t>
            </a:r>
            <a:r>
              <a:rPr lang="en-IN" dirty="0"/>
              <a:t>;</a:t>
            </a:r>
          </a:p>
          <a:p>
            <a:r>
              <a:rPr lang="en-IN" dirty="0"/>
              <a:t>  font-size: 24px;</a:t>
            </a:r>
          </a:p>
          <a:p>
            <a:r>
              <a:rPr lang="en-IN" dirty="0"/>
              <a:t>  font-weight: bold;</a:t>
            </a:r>
          </a:p>
          <a:p>
            <a:r>
              <a:rPr lang="en-IN" dirty="0"/>
              <a:t> }</a:t>
            </a:r>
          </a:p>
          <a:p>
            <a:endParaRPr lang="en-IN" dirty="0"/>
          </a:p>
        </p:txBody>
      </p:sp>
      <p:sp>
        <p:nvSpPr>
          <p:cNvPr id="4" name="TextBox 3"/>
          <p:cNvSpPr txBox="1"/>
          <p:nvPr/>
        </p:nvSpPr>
        <p:spPr>
          <a:xfrm>
            <a:off x="4644008" y="2348880"/>
            <a:ext cx="3528392" cy="3416320"/>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IN" dirty="0"/>
              <a:t> a{</a:t>
            </a:r>
          </a:p>
          <a:p>
            <a:r>
              <a:rPr lang="en-IN" dirty="0"/>
              <a:t>  background-</a:t>
            </a:r>
            <a:r>
              <a:rPr lang="en-IN" dirty="0" err="1"/>
              <a:t>color</a:t>
            </a:r>
            <a:r>
              <a:rPr lang="en-IN" dirty="0"/>
              <a:t>:#3338d6;</a:t>
            </a:r>
          </a:p>
          <a:p>
            <a:r>
              <a:rPr lang="en-IN" dirty="0"/>
              <a:t>  border:1px solid #660000;</a:t>
            </a:r>
          </a:p>
          <a:p>
            <a:r>
              <a:rPr lang="en-IN" dirty="0"/>
              <a:t>  border-radius:5px;</a:t>
            </a:r>
          </a:p>
          <a:p>
            <a:r>
              <a:rPr lang="en-IN" dirty="0"/>
              <a:t>  </a:t>
            </a:r>
            <a:r>
              <a:rPr lang="en-IN" dirty="0" err="1"/>
              <a:t>color</a:t>
            </a:r>
            <a:r>
              <a:rPr lang="en-IN" dirty="0"/>
              <a:t>:#</a:t>
            </a:r>
            <a:r>
              <a:rPr lang="en-IN" dirty="0" err="1"/>
              <a:t>fff</a:t>
            </a:r>
            <a:r>
              <a:rPr lang="en-IN" dirty="0"/>
              <a:t>;</a:t>
            </a:r>
          </a:p>
          <a:p>
            <a:r>
              <a:rPr lang="en-IN" dirty="0"/>
              <a:t>  margin-right:10px;</a:t>
            </a:r>
          </a:p>
          <a:p>
            <a:r>
              <a:rPr lang="en-IN" dirty="0"/>
              <a:t>  padding:10px 10px </a:t>
            </a:r>
            <a:r>
              <a:rPr lang="en-IN" dirty="0" err="1"/>
              <a:t>10px</a:t>
            </a:r>
            <a:r>
              <a:rPr lang="en-IN" dirty="0"/>
              <a:t> </a:t>
            </a:r>
            <a:r>
              <a:rPr lang="en-IN" dirty="0" err="1"/>
              <a:t>10px</a:t>
            </a:r>
            <a:r>
              <a:rPr lang="en-IN" dirty="0"/>
              <a:t>;</a:t>
            </a:r>
          </a:p>
          <a:p>
            <a:r>
              <a:rPr lang="en-IN" dirty="0"/>
              <a:t>  </a:t>
            </a:r>
            <a:r>
              <a:rPr lang="en-IN" dirty="0" err="1"/>
              <a:t>text-decoration:none</a:t>
            </a:r>
            <a:r>
              <a:rPr lang="en-IN" dirty="0"/>
              <a:t>;</a:t>
            </a:r>
          </a:p>
          <a:p>
            <a:r>
              <a:rPr lang="en-IN" dirty="0"/>
              <a:t>  font-size: 24px;</a:t>
            </a:r>
          </a:p>
          <a:p>
            <a:r>
              <a:rPr lang="en-IN" dirty="0"/>
              <a:t>  font-weight: bold;</a:t>
            </a:r>
          </a:p>
          <a:p>
            <a:r>
              <a:rPr lang="en-IN" dirty="0"/>
              <a:t> }</a:t>
            </a:r>
          </a:p>
          <a:p>
            <a:endParaRPr lang="en-IN" dirty="0"/>
          </a:p>
        </p:txBody>
      </p:sp>
      <p:sp>
        <p:nvSpPr>
          <p:cNvPr id="5" name="TextBox 4"/>
          <p:cNvSpPr txBox="1"/>
          <p:nvPr/>
        </p:nvSpPr>
        <p:spPr>
          <a:xfrm>
            <a:off x="611560" y="1700808"/>
            <a:ext cx="5040560" cy="369332"/>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r>
              <a:rPr lang="en-IN" dirty="0" smtClean="0"/>
              <a:t>Add the following CSS style to your App.css file</a:t>
            </a:r>
            <a:endParaRPr lang="en-IN" dirty="0"/>
          </a:p>
        </p:txBody>
      </p:sp>
    </p:spTree>
    <p:extLst>
      <p:ext uri="{BB962C8B-B14F-4D97-AF65-F5344CB8AC3E}">
        <p14:creationId xmlns:p14="http://schemas.microsoft.com/office/powerpoint/2010/main" val="3519505100"/>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style>
          <a:lnRef idx="0">
            <a:schemeClr val="accent6"/>
          </a:lnRef>
          <a:fillRef idx="3">
            <a:schemeClr val="accent6"/>
          </a:fillRef>
          <a:effectRef idx="3">
            <a:schemeClr val="accent6"/>
          </a:effectRef>
          <a:fontRef idx="minor">
            <a:schemeClr val="lt1"/>
          </a:fontRef>
        </p:style>
        <p:txBody>
          <a:bodyPr/>
          <a:lstStyle/>
          <a:p>
            <a:r>
              <a:rPr lang="en-IN" dirty="0" err="1" smtClean="0"/>
              <a:t>useContext</a:t>
            </a:r>
            <a:r>
              <a:rPr lang="en-IN" dirty="0" smtClean="0"/>
              <a:t> Hook</a:t>
            </a:r>
            <a:endParaRPr lang="en-IN" dirty="0"/>
          </a:p>
        </p:txBody>
      </p:sp>
    </p:spTree>
    <p:extLst>
      <p:ext uri="{BB962C8B-B14F-4D97-AF65-F5344CB8AC3E}">
        <p14:creationId xmlns:p14="http://schemas.microsoft.com/office/powerpoint/2010/main" val="359929638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0">
            <a:schemeClr val="accent6"/>
          </a:lnRef>
          <a:fillRef idx="3">
            <a:schemeClr val="accent6"/>
          </a:fillRef>
          <a:effectRef idx="3">
            <a:schemeClr val="accent6"/>
          </a:effectRef>
          <a:fontRef idx="minor">
            <a:schemeClr val="lt1"/>
          </a:fontRef>
        </p:style>
        <p:txBody>
          <a:bodyPr>
            <a:normAutofit fontScale="90000"/>
          </a:bodyPr>
          <a:lstStyle/>
          <a:p>
            <a:r>
              <a:rPr lang="en-IN" dirty="0" smtClean="0"/>
              <a:t>Problem With Unidirectional Data Flow</a:t>
            </a:r>
            <a:endParaRPr lang="en-IN" dirty="0"/>
          </a:p>
        </p:txBody>
      </p:sp>
      <p:sp>
        <p:nvSpPr>
          <p:cNvPr id="3" name="Content Placeholder 2"/>
          <p:cNvSpPr>
            <a:spLocks noGrp="1"/>
          </p:cNvSpPr>
          <p:nvPr>
            <p:ph idx="1"/>
          </p:nvPr>
        </p:nvSpPr>
        <p:spPr/>
        <p:txBody>
          <a:bodyPr>
            <a:normAutofit lnSpcReduction="10000"/>
          </a:bodyPr>
          <a:lstStyle/>
          <a:p>
            <a:r>
              <a:rPr lang="en-IN" dirty="0" smtClean="0"/>
              <a:t>React support only parent to child data communication.</a:t>
            </a:r>
          </a:p>
          <a:p>
            <a:r>
              <a:rPr lang="en-IN" dirty="0" smtClean="0"/>
              <a:t>If any parent wants data it needs to send data through all the child component to the target child component.</a:t>
            </a:r>
          </a:p>
          <a:p>
            <a:r>
              <a:rPr lang="en-IN" dirty="0" smtClean="0"/>
              <a:t>This makes thing worse.</a:t>
            </a:r>
          </a:p>
          <a:p>
            <a:r>
              <a:rPr lang="en-IN" dirty="0" smtClean="0"/>
              <a:t>The child component which does not require the information, it still needs to process it since it comes in the middle communication.</a:t>
            </a:r>
            <a:endParaRPr lang="en-IN" dirty="0"/>
          </a:p>
        </p:txBody>
      </p:sp>
    </p:spTree>
    <p:extLst>
      <p:ext uri="{BB962C8B-B14F-4D97-AF65-F5344CB8AC3E}">
        <p14:creationId xmlns:p14="http://schemas.microsoft.com/office/powerpoint/2010/main" val="3175025263"/>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0">
            <a:schemeClr val="accent6"/>
          </a:lnRef>
          <a:fillRef idx="3">
            <a:schemeClr val="accent6"/>
          </a:fillRef>
          <a:effectRef idx="3">
            <a:schemeClr val="accent6"/>
          </a:effectRef>
          <a:fontRef idx="minor">
            <a:schemeClr val="lt1"/>
          </a:fontRef>
        </p:style>
        <p:txBody>
          <a:bodyPr>
            <a:normAutofit fontScale="90000"/>
          </a:bodyPr>
          <a:lstStyle/>
          <a:p>
            <a:r>
              <a:rPr lang="en-IN" dirty="0" smtClean="0"/>
              <a:t>Problem With Unidirectional Data Flow</a:t>
            </a:r>
            <a:endParaRPr lang="en-IN" dirty="0"/>
          </a:p>
        </p:txBody>
      </p:sp>
      <p:sp>
        <p:nvSpPr>
          <p:cNvPr id="4" name="Rectangle 3"/>
          <p:cNvSpPr/>
          <p:nvPr/>
        </p:nvSpPr>
        <p:spPr>
          <a:xfrm>
            <a:off x="1979712" y="2204864"/>
            <a:ext cx="2016224" cy="57606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IN" dirty="0" smtClean="0"/>
              <a:t>Parent</a:t>
            </a:r>
            <a:endParaRPr lang="en-IN" dirty="0"/>
          </a:p>
        </p:txBody>
      </p:sp>
      <p:sp>
        <p:nvSpPr>
          <p:cNvPr id="5" name="Rectangle 4"/>
          <p:cNvSpPr/>
          <p:nvPr/>
        </p:nvSpPr>
        <p:spPr>
          <a:xfrm>
            <a:off x="1963282" y="3429000"/>
            <a:ext cx="2016224" cy="576064"/>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IN" dirty="0" smtClean="0"/>
              <a:t>First Child</a:t>
            </a:r>
            <a:endParaRPr lang="en-IN" dirty="0"/>
          </a:p>
        </p:txBody>
      </p:sp>
      <p:sp>
        <p:nvSpPr>
          <p:cNvPr id="6" name="Rectangle 5"/>
          <p:cNvSpPr/>
          <p:nvPr/>
        </p:nvSpPr>
        <p:spPr>
          <a:xfrm>
            <a:off x="1954762" y="4581128"/>
            <a:ext cx="2016224" cy="576064"/>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IN" dirty="0" smtClean="0"/>
              <a:t>Second Child</a:t>
            </a:r>
            <a:endParaRPr lang="en-IN" dirty="0"/>
          </a:p>
        </p:txBody>
      </p:sp>
      <p:sp>
        <p:nvSpPr>
          <p:cNvPr id="7" name="Rectangle 6"/>
          <p:cNvSpPr/>
          <p:nvPr/>
        </p:nvSpPr>
        <p:spPr>
          <a:xfrm>
            <a:off x="1992694" y="5661248"/>
            <a:ext cx="2016224" cy="57606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IN" dirty="0" smtClean="0"/>
              <a:t>Third Child</a:t>
            </a:r>
            <a:endParaRPr lang="en-IN" dirty="0"/>
          </a:p>
        </p:txBody>
      </p:sp>
      <p:cxnSp>
        <p:nvCxnSpPr>
          <p:cNvPr id="9" name="Straight Arrow Connector 8"/>
          <p:cNvCxnSpPr>
            <a:stCxn id="4" idx="2"/>
            <a:endCxn id="5" idx="0"/>
          </p:cNvCxnSpPr>
          <p:nvPr/>
        </p:nvCxnSpPr>
        <p:spPr>
          <a:xfrm flipH="1">
            <a:off x="2971394" y="2780928"/>
            <a:ext cx="16430" cy="648072"/>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stCxn id="5" idx="2"/>
          </p:cNvCxnSpPr>
          <p:nvPr/>
        </p:nvCxnSpPr>
        <p:spPr>
          <a:xfrm>
            <a:off x="2971394" y="4005064"/>
            <a:ext cx="29412" cy="72008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6" idx="2"/>
            <a:endCxn id="7" idx="0"/>
          </p:cNvCxnSpPr>
          <p:nvPr/>
        </p:nvCxnSpPr>
        <p:spPr>
          <a:xfrm>
            <a:off x="2962874" y="5157192"/>
            <a:ext cx="37932" cy="504056"/>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4499992" y="5867980"/>
            <a:ext cx="2448272" cy="369332"/>
          </a:xfrm>
          <a:prstGeom prst="rect">
            <a:avLst/>
          </a:prstGeom>
          <a:noFill/>
        </p:spPr>
        <p:txBody>
          <a:bodyPr wrap="square" rtlCol="0">
            <a:spAutoFit/>
          </a:bodyPr>
          <a:lstStyle/>
          <a:p>
            <a:r>
              <a:rPr lang="en-IN" dirty="0" smtClean="0"/>
              <a:t>Third child requires data</a:t>
            </a:r>
            <a:endParaRPr lang="en-IN" dirty="0"/>
          </a:p>
        </p:txBody>
      </p:sp>
      <p:cxnSp>
        <p:nvCxnSpPr>
          <p:cNvPr id="16" name="Straight Arrow Connector 15"/>
          <p:cNvCxnSpPr/>
          <p:nvPr/>
        </p:nvCxnSpPr>
        <p:spPr>
          <a:xfrm>
            <a:off x="4427984" y="2780928"/>
            <a:ext cx="0" cy="2880320"/>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rot="16200000">
            <a:off x="2938914" y="3648663"/>
            <a:ext cx="4265043" cy="369332"/>
          </a:xfrm>
          <a:prstGeom prst="rect">
            <a:avLst/>
          </a:prstGeom>
          <a:noFill/>
        </p:spPr>
        <p:txBody>
          <a:bodyPr wrap="square" rtlCol="0">
            <a:spAutoFit/>
          </a:bodyPr>
          <a:lstStyle/>
          <a:p>
            <a:r>
              <a:rPr lang="en-IN" b="1" i="1" dirty="0" smtClean="0"/>
              <a:t>The data passes through each component</a:t>
            </a:r>
            <a:endParaRPr lang="en-IN" b="1" i="1" dirty="0"/>
          </a:p>
        </p:txBody>
      </p:sp>
      <p:sp>
        <p:nvSpPr>
          <p:cNvPr id="18" name="TextBox 17"/>
          <p:cNvSpPr txBox="1"/>
          <p:nvPr/>
        </p:nvSpPr>
        <p:spPr>
          <a:xfrm>
            <a:off x="5940152" y="2780928"/>
            <a:ext cx="2592288" cy="646331"/>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r>
              <a:rPr lang="en-IN" dirty="0" smtClean="0"/>
              <a:t>Note: information is transferred using “props”</a:t>
            </a:r>
            <a:endParaRPr lang="en-IN" dirty="0"/>
          </a:p>
        </p:txBody>
      </p:sp>
    </p:spTree>
    <p:extLst>
      <p:ext uri="{BB962C8B-B14F-4D97-AF65-F5344CB8AC3E}">
        <p14:creationId xmlns:p14="http://schemas.microsoft.com/office/powerpoint/2010/main" val="786150680"/>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0">
            <a:schemeClr val="accent6"/>
          </a:lnRef>
          <a:fillRef idx="3">
            <a:schemeClr val="accent6"/>
          </a:fillRef>
          <a:effectRef idx="3">
            <a:schemeClr val="accent6"/>
          </a:effectRef>
          <a:fontRef idx="minor">
            <a:schemeClr val="lt1"/>
          </a:fontRef>
        </p:style>
        <p:txBody>
          <a:bodyPr>
            <a:normAutofit fontScale="90000"/>
          </a:bodyPr>
          <a:lstStyle/>
          <a:p>
            <a:r>
              <a:rPr lang="en-IN" dirty="0" smtClean="0"/>
              <a:t>Problem With Unidirectional Data Flow</a:t>
            </a:r>
            <a:endParaRPr lang="en-IN"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1844824"/>
            <a:ext cx="5629275" cy="4143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6300192" y="2060848"/>
            <a:ext cx="2664296" cy="923330"/>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r>
              <a:rPr lang="en-IN" dirty="0" smtClean="0"/>
              <a:t>Using props name from C1 to C2 I am passing information</a:t>
            </a:r>
            <a:endParaRPr lang="en-IN" dirty="0"/>
          </a:p>
        </p:txBody>
      </p:sp>
    </p:spTree>
    <p:extLst>
      <p:ext uri="{BB962C8B-B14F-4D97-AF65-F5344CB8AC3E}">
        <p14:creationId xmlns:p14="http://schemas.microsoft.com/office/powerpoint/2010/main" val="195728692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0">
            <a:schemeClr val="accent6"/>
          </a:lnRef>
          <a:fillRef idx="3">
            <a:schemeClr val="accent6"/>
          </a:fillRef>
          <a:effectRef idx="3">
            <a:schemeClr val="accent6"/>
          </a:effectRef>
          <a:fontRef idx="minor">
            <a:schemeClr val="lt1"/>
          </a:fontRef>
        </p:style>
        <p:txBody>
          <a:bodyPr>
            <a:normAutofit fontScale="90000"/>
          </a:bodyPr>
          <a:lstStyle/>
          <a:p>
            <a:r>
              <a:rPr lang="en-IN" dirty="0" smtClean="0"/>
              <a:t>Problem With Unidirectional Data Flow</a:t>
            </a:r>
            <a:endParaRPr lang="en-IN"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560" y="1988840"/>
            <a:ext cx="8042759" cy="41044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81133517"/>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0">
            <a:schemeClr val="accent6"/>
          </a:lnRef>
          <a:fillRef idx="3">
            <a:schemeClr val="accent6"/>
          </a:fillRef>
          <a:effectRef idx="3">
            <a:schemeClr val="accent6"/>
          </a:effectRef>
          <a:fontRef idx="minor">
            <a:schemeClr val="lt1"/>
          </a:fontRef>
        </p:style>
        <p:txBody>
          <a:bodyPr/>
          <a:lstStyle/>
          <a:p>
            <a:r>
              <a:rPr lang="en-IN" dirty="0" err="1" smtClean="0"/>
              <a:t>useContext</a:t>
            </a:r>
            <a:r>
              <a:rPr lang="en-IN" dirty="0" smtClean="0"/>
              <a:t> Hook</a:t>
            </a:r>
            <a:endParaRPr lang="en-IN" dirty="0"/>
          </a:p>
        </p:txBody>
      </p:sp>
      <p:sp>
        <p:nvSpPr>
          <p:cNvPr id="3" name="Content Placeholder 2"/>
          <p:cNvSpPr>
            <a:spLocks noGrp="1"/>
          </p:cNvSpPr>
          <p:nvPr>
            <p:ph idx="1"/>
          </p:nvPr>
        </p:nvSpPr>
        <p:spPr/>
        <p:txBody>
          <a:bodyPr/>
          <a:lstStyle/>
          <a:p>
            <a:r>
              <a:rPr lang="en-IN" dirty="0" smtClean="0"/>
              <a:t>This hook provides a mechanism to access the parent data from any child component without passing the same data through all the component along the path.</a:t>
            </a:r>
          </a:p>
          <a:p>
            <a:r>
              <a:rPr lang="en-IN" dirty="0" smtClean="0"/>
              <a:t>Any child who wants access the data can create a context hook to make a link and access the required data.</a:t>
            </a:r>
            <a:endParaRPr lang="en-IN" dirty="0"/>
          </a:p>
        </p:txBody>
      </p:sp>
    </p:spTree>
    <p:extLst>
      <p:ext uri="{BB962C8B-B14F-4D97-AF65-F5344CB8AC3E}">
        <p14:creationId xmlns:p14="http://schemas.microsoft.com/office/powerpoint/2010/main" val="149444743"/>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0">
            <a:schemeClr val="accent6"/>
          </a:lnRef>
          <a:fillRef idx="3">
            <a:schemeClr val="accent6"/>
          </a:fillRef>
          <a:effectRef idx="3">
            <a:schemeClr val="accent6"/>
          </a:effectRef>
          <a:fontRef idx="minor">
            <a:schemeClr val="lt1"/>
          </a:fontRef>
        </p:style>
        <p:txBody>
          <a:bodyPr/>
          <a:lstStyle/>
          <a:p>
            <a:r>
              <a:rPr lang="en-IN" dirty="0" err="1" smtClean="0"/>
              <a:t>useContext</a:t>
            </a:r>
            <a:r>
              <a:rPr lang="en-IN" dirty="0" smtClean="0"/>
              <a:t> Hook</a:t>
            </a:r>
            <a:endParaRPr lang="en-IN" dirty="0"/>
          </a:p>
        </p:txBody>
      </p:sp>
      <p:sp>
        <p:nvSpPr>
          <p:cNvPr id="3" name="Content Placeholder 2"/>
          <p:cNvSpPr>
            <a:spLocks noGrp="1"/>
          </p:cNvSpPr>
          <p:nvPr>
            <p:ph idx="1"/>
          </p:nvPr>
        </p:nvSpPr>
        <p:spPr/>
        <p:txBody>
          <a:bodyPr/>
          <a:lstStyle/>
          <a:p>
            <a:r>
              <a:rPr lang="en-IN" dirty="0" err="1" smtClean="0"/>
              <a:t>useContext</a:t>
            </a:r>
            <a:r>
              <a:rPr lang="en-IN" dirty="0" smtClean="0"/>
              <a:t> is an  component object.</a:t>
            </a:r>
          </a:p>
          <a:p>
            <a:r>
              <a:rPr lang="en-IN" dirty="0" smtClean="0"/>
              <a:t>It is also a Hook.</a:t>
            </a:r>
          </a:p>
          <a:p>
            <a:r>
              <a:rPr lang="en-IN" dirty="0" smtClean="0"/>
              <a:t>It is at the top level of the hierarchy of components i.e. It is all the components who wants to use application state must be a children of </a:t>
            </a:r>
            <a:r>
              <a:rPr lang="en-IN" dirty="0" err="1" smtClean="0"/>
              <a:t>useContext</a:t>
            </a:r>
            <a:r>
              <a:rPr lang="en-IN" dirty="0" smtClean="0"/>
              <a:t> object.</a:t>
            </a:r>
            <a:endParaRPr lang="en-IN" dirty="0"/>
          </a:p>
        </p:txBody>
      </p:sp>
    </p:spTree>
    <p:extLst>
      <p:ext uri="{BB962C8B-B14F-4D97-AF65-F5344CB8AC3E}">
        <p14:creationId xmlns:p14="http://schemas.microsoft.com/office/powerpoint/2010/main" val="10174743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0">
            <a:schemeClr val="accent6"/>
          </a:lnRef>
          <a:fillRef idx="3">
            <a:schemeClr val="accent6"/>
          </a:fillRef>
          <a:effectRef idx="3">
            <a:schemeClr val="accent6"/>
          </a:effectRef>
          <a:fontRef idx="minor">
            <a:schemeClr val="lt1"/>
          </a:fontRef>
        </p:style>
        <p:txBody>
          <a:bodyPr/>
          <a:lstStyle/>
          <a:p>
            <a:r>
              <a:rPr lang="en-US" dirty="0" smtClean="0"/>
              <a:t>Virtual DOM</a:t>
            </a:r>
            <a:endParaRPr lang="en-IN" dirty="0"/>
          </a:p>
        </p:txBody>
      </p:sp>
      <p:sp>
        <p:nvSpPr>
          <p:cNvPr id="3" name="Content Placeholder 2"/>
          <p:cNvSpPr>
            <a:spLocks noGrp="1"/>
          </p:cNvSpPr>
          <p:nvPr>
            <p:ph idx="1"/>
          </p:nvPr>
        </p:nvSpPr>
        <p:spPr/>
        <p:txBody>
          <a:bodyPr>
            <a:normAutofit fontScale="85000" lnSpcReduction="20000"/>
          </a:bodyPr>
          <a:lstStyle/>
          <a:p>
            <a:r>
              <a:rPr lang="en-IN" b="1" dirty="0" smtClean="0">
                <a:solidFill>
                  <a:srgbClr val="FF0000"/>
                </a:solidFill>
              </a:rPr>
              <a:t>What is DOM?</a:t>
            </a:r>
          </a:p>
          <a:p>
            <a:pPr marL="0" indent="0">
              <a:buNone/>
            </a:pPr>
            <a:r>
              <a:rPr lang="en-IN" dirty="0"/>
              <a:t>	</a:t>
            </a:r>
            <a:r>
              <a:rPr lang="en-IN" dirty="0" smtClean="0"/>
              <a:t>- </a:t>
            </a:r>
            <a:r>
              <a:rPr lang="en-IN" dirty="0"/>
              <a:t> DOM stands for ‘Document Object </a:t>
            </a:r>
          </a:p>
          <a:p>
            <a:pPr marL="0" indent="0">
              <a:buNone/>
            </a:pPr>
            <a:r>
              <a:rPr lang="en-IN" dirty="0" smtClean="0"/>
              <a:t>	    Model’.</a:t>
            </a:r>
          </a:p>
          <a:p>
            <a:pPr marL="0" indent="0">
              <a:buNone/>
            </a:pPr>
            <a:r>
              <a:rPr lang="en-IN" dirty="0"/>
              <a:t>	</a:t>
            </a:r>
            <a:r>
              <a:rPr lang="en-IN" dirty="0" smtClean="0"/>
              <a:t>- </a:t>
            </a:r>
            <a:r>
              <a:rPr lang="en-US" dirty="0"/>
              <a:t> DOM represents the entire UI of your </a:t>
            </a:r>
            <a:endParaRPr lang="en-US" dirty="0" smtClean="0"/>
          </a:p>
          <a:p>
            <a:pPr marL="0" indent="0">
              <a:buNone/>
            </a:pPr>
            <a:r>
              <a:rPr lang="en-US" dirty="0"/>
              <a:t>	 </a:t>
            </a:r>
            <a:r>
              <a:rPr lang="en-US" dirty="0" smtClean="0"/>
              <a:t>   application</a:t>
            </a:r>
            <a:r>
              <a:rPr lang="en-US" dirty="0"/>
              <a:t>. </a:t>
            </a:r>
            <a:endParaRPr lang="en-US" dirty="0" smtClean="0"/>
          </a:p>
          <a:p>
            <a:pPr marL="0" indent="0">
              <a:buNone/>
            </a:pPr>
            <a:r>
              <a:rPr lang="en-US" dirty="0"/>
              <a:t>	</a:t>
            </a:r>
            <a:r>
              <a:rPr lang="en-US" dirty="0" smtClean="0"/>
              <a:t>- </a:t>
            </a:r>
            <a:r>
              <a:rPr lang="en-US" dirty="0"/>
              <a:t> The DOM is represented as a tree data </a:t>
            </a:r>
            <a:endParaRPr lang="en-US" dirty="0" smtClean="0"/>
          </a:p>
          <a:p>
            <a:pPr marL="0" indent="0">
              <a:buNone/>
            </a:pPr>
            <a:r>
              <a:rPr lang="en-US" dirty="0"/>
              <a:t>	</a:t>
            </a:r>
            <a:r>
              <a:rPr lang="en-US" dirty="0" smtClean="0"/>
              <a:t>    structure</a:t>
            </a:r>
            <a:r>
              <a:rPr lang="en-US" dirty="0"/>
              <a:t>. It contains a node for each UI </a:t>
            </a:r>
            <a:endParaRPr lang="en-US" dirty="0" smtClean="0"/>
          </a:p>
          <a:p>
            <a:pPr marL="0" indent="0">
              <a:buNone/>
            </a:pPr>
            <a:r>
              <a:rPr lang="en-US" dirty="0"/>
              <a:t>	</a:t>
            </a:r>
            <a:r>
              <a:rPr lang="en-US" dirty="0" smtClean="0"/>
              <a:t>    element </a:t>
            </a:r>
            <a:r>
              <a:rPr lang="en-US" dirty="0"/>
              <a:t>present in the web document</a:t>
            </a:r>
            <a:r>
              <a:rPr lang="en-US" dirty="0" smtClean="0"/>
              <a:t>.</a:t>
            </a:r>
          </a:p>
          <a:p>
            <a:pPr marL="0" indent="0">
              <a:buNone/>
            </a:pPr>
            <a:r>
              <a:rPr lang="en-US" dirty="0"/>
              <a:t>	</a:t>
            </a:r>
            <a:r>
              <a:rPr lang="en-US" dirty="0" smtClean="0"/>
              <a:t>- </a:t>
            </a:r>
            <a:r>
              <a:rPr lang="en-US" b="1" i="1" dirty="0"/>
              <a:t>It is very useful as it allows web developers </a:t>
            </a:r>
            <a:endParaRPr lang="en-US" b="1" i="1" dirty="0" smtClean="0"/>
          </a:p>
          <a:p>
            <a:pPr marL="0" indent="0">
              <a:buNone/>
            </a:pPr>
            <a:r>
              <a:rPr lang="en-US" b="1" i="1" dirty="0"/>
              <a:t>	</a:t>
            </a:r>
            <a:r>
              <a:rPr lang="en-US" b="1" i="1" dirty="0" smtClean="0"/>
              <a:t>   to </a:t>
            </a:r>
            <a:r>
              <a:rPr lang="en-US" b="1" i="1" dirty="0"/>
              <a:t>modify content through JavaScript</a:t>
            </a:r>
            <a:endParaRPr lang="en-IN" b="1" i="1" dirty="0"/>
          </a:p>
        </p:txBody>
      </p:sp>
    </p:spTree>
    <p:extLst>
      <p:ext uri="{BB962C8B-B14F-4D97-AF65-F5344CB8AC3E}">
        <p14:creationId xmlns:p14="http://schemas.microsoft.com/office/powerpoint/2010/main" val="3073502400"/>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0">
            <a:schemeClr val="accent6"/>
          </a:lnRef>
          <a:fillRef idx="3">
            <a:schemeClr val="accent6"/>
          </a:fillRef>
          <a:effectRef idx="3">
            <a:schemeClr val="accent6"/>
          </a:effectRef>
          <a:fontRef idx="minor">
            <a:schemeClr val="lt1"/>
          </a:fontRef>
        </p:style>
        <p:txBody>
          <a:bodyPr/>
          <a:lstStyle/>
          <a:p>
            <a:r>
              <a:rPr lang="en-IN" dirty="0" err="1" smtClean="0"/>
              <a:t>useContext</a:t>
            </a:r>
            <a:r>
              <a:rPr lang="en-IN" dirty="0" smtClean="0"/>
              <a:t> Hook</a:t>
            </a:r>
            <a:endParaRPr lang="en-IN" dirty="0"/>
          </a:p>
        </p:txBody>
      </p:sp>
      <p:sp>
        <p:nvSpPr>
          <p:cNvPr id="3" name="Content Placeholder 2"/>
          <p:cNvSpPr>
            <a:spLocks noGrp="1"/>
          </p:cNvSpPr>
          <p:nvPr>
            <p:ph idx="1"/>
          </p:nvPr>
        </p:nvSpPr>
        <p:spPr>
          <a:xfrm>
            <a:off x="457200" y="1600201"/>
            <a:ext cx="8229600" cy="604664"/>
          </a:xfrm>
        </p:spPr>
        <p:txBody>
          <a:bodyPr/>
          <a:lstStyle/>
          <a:p>
            <a:r>
              <a:rPr lang="en-IN" dirty="0" smtClean="0"/>
              <a:t>Application </a:t>
            </a:r>
            <a:r>
              <a:rPr lang="en-IN" dirty="0" err="1" smtClean="0"/>
              <a:t>useContext</a:t>
            </a:r>
            <a:r>
              <a:rPr lang="en-IN" dirty="0" smtClean="0"/>
              <a:t>.</a:t>
            </a:r>
            <a:endParaRPr lang="en-IN"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9389" y="3429000"/>
            <a:ext cx="5638800"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755576" y="2564904"/>
            <a:ext cx="6480720" cy="646331"/>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r>
              <a:rPr lang="en-IN" dirty="0" smtClean="0"/>
              <a:t>1. Create a </a:t>
            </a:r>
            <a:r>
              <a:rPr lang="en-IN" dirty="0" err="1" smtClean="0"/>
              <a:t>useContext</a:t>
            </a:r>
            <a:r>
              <a:rPr lang="en-IN" dirty="0" smtClean="0"/>
              <a:t> component. </a:t>
            </a:r>
            <a:r>
              <a:rPr lang="en-IN" dirty="0"/>
              <a:t> </a:t>
            </a:r>
            <a:r>
              <a:rPr lang="en-IN" dirty="0" smtClean="0"/>
              <a:t>Create a file userContext.js and write the following lines of codes</a:t>
            </a:r>
            <a:endParaRPr lang="en-IN" dirty="0"/>
          </a:p>
        </p:txBody>
      </p:sp>
    </p:spTree>
    <p:extLst>
      <p:ext uri="{BB962C8B-B14F-4D97-AF65-F5344CB8AC3E}">
        <p14:creationId xmlns:p14="http://schemas.microsoft.com/office/powerpoint/2010/main" val="1090755032"/>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0">
            <a:schemeClr val="accent6"/>
          </a:lnRef>
          <a:fillRef idx="3">
            <a:schemeClr val="accent6"/>
          </a:fillRef>
          <a:effectRef idx="3">
            <a:schemeClr val="accent6"/>
          </a:effectRef>
          <a:fontRef idx="minor">
            <a:schemeClr val="lt1"/>
          </a:fontRef>
        </p:style>
        <p:txBody>
          <a:bodyPr/>
          <a:lstStyle/>
          <a:p>
            <a:r>
              <a:rPr lang="en-IN" dirty="0" err="1" smtClean="0"/>
              <a:t>useContext</a:t>
            </a:r>
            <a:r>
              <a:rPr lang="en-IN" dirty="0" smtClean="0"/>
              <a:t> Hook</a:t>
            </a:r>
            <a:endParaRPr lang="en-IN" dirty="0"/>
          </a:p>
        </p:txBody>
      </p:sp>
      <p:sp>
        <p:nvSpPr>
          <p:cNvPr id="3" name="Content Placeholder 2"/>
          <p:cNvSpPr>
            <a:spLocks noGrp="1"/>
          </p:cNvSpPr>
          <p:nvPr>
            <p:ph idx="1"/>
          </p:nvPr>
        </p:nvSpPr>
        <p:spPr>
          <a:xfrm>
            <a:off x="457200" y="1600201"/>
            <a:ext cx="8229600" cy="676672"/>
          </a:xfrm>
        </p:spPr>
        <p:txBody>
          <a:bodyPr/>
          <a:lstStyle/>
          <a:p>
            <a:r>
              <a:rPr lang="en-IN" dirty="0" smtClean="0"/>
              <a:t>Create Two components Home and About</a:t>
            </a:r>
            <a:endParaRPr lang="en-IN"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6894" y="2780928"/>
            <a:ext cx="3888432" cy="3590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16016" y="2829364"/>
            <a:ext cx="4039706" cy="3543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1792693" y="2276872"/>
            <a:ext cx="1516834" cy="369332"/>
          </a:xfrm>
          <a:prstGeom prst="rect">
            <a:avLst/>
          </a:prstGeom>
          <a:noFill/>
        </p:spPr>
        <p:txBody>
          <a:bodyPr wrap="square" rtlCol="0">
            <a:spAutoFit/>
          </a:bodyPr>
          <a:lstStyle/>
          <a:p>
            <a:r>
              <a:rPr lang="en-IN" dirty="0" smtClean="0"/>
              <a:t>Home.js</a:t>
            </a:r>
            <a:endParaRPr lang="en-IN" dirty="0"/>
          </a:p>
        </p:txBody>
      </p:sp>
      <p:sp>
        <p:nvSpPr>
          <p:cNvPr id="7" name="TextBox 6"/>
          <p:cNvSpPr txBox="1"/>
          <p:nvPr/>
        </p:nvSpPr>
        <p:spPr>
          <a:xfrm>
            <a:off x="5977452" y="2276872"/>
            <a:ext cx="1516834" cy="369332"/>
          </a:xfrm>
          <a:prstGeom prst="rect">
            <a:avLst/>
          </a:prstGeom>
          <a:noFill/>
        </p:spPr>
        <p:txBody>
          <a:bodyPr wrap="square" rtlCol="0">
            <a:spAutoFit/>
          </a:bodyPr>
          <a:lstStyle/>
          <a:p>
            <a:r>
              <a:rPr lang="en-IN" dirty="0" smtClean="0"/>
              <a:t>About.js</a:t>
            </a:r>
            <a:endParaRPr lang="en-IN" dirty="0"/>
          </a:p>
        </p:txBody>
      </p:sp>
    </p:spTree>
    <p:extLst>
      <p:ext uri="{BB962C8B-B14F-4D97-AF65-F5344CB8AC3E}">
        <p14:creationId xmlns:p14="http://schemas.microsoft.com/office/powerpoint/2010/main" val="209244627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0">
            <a:schemeClr val="accent6"/>
          </a:lnRef>
          <a:fillRef idx="3">
            <a:schemeClr val="accent6"/>
          </a:fillRef>
          <a:effectRef idx="3">
            <a:schemeClr val="accent6"/>
          </a:effectRef>
          <a:fontRef idx="minor">
            <a:schemeClr val="lt1"/>
          </a:fontRef>
        </p:style>
        <p:txBody>
          <a:bodyPr/>
          <a:lstStyle/>
          <a:p>
            <a:r>
              <a:rPr lang="en-IN" dirty="0" err="1" smtClean="0"/>
              <a:t>useContext</a:t>
            </a:r>
            <a:r>
              <a:rPr lang="en-IN" dirty="0" smtClean="0"/>
              <a:t> Hook</a:t>
            </a:r>
            <a:endParaRPr lang="en-IN" dirty="0"/>
          </a:p>
        </p:txBody>
      </p:sp>
      <p:sp>
        <p:nvSpPr>
          <p:cNvPr id="3" name="Content Placeholder 2"/>
          <p:cNvSpPr>
            <a:spLocks noGrp="1"/>
          </p:cNvSpPr>
          <p:nvPr>
            <p:ph idx="1"/>
          </p:nvPr>
        </p:nvSpPr>
        <p:spPr>
          <a:xfrm>
            <a:off x="457200" y="1600201"/>
            <a:ext cx="8229600" cy="604664"/>
          </a:xfrm>
        </p:spPr>
        <p:txBody>
          <a:bodyPr/>
          <a:lstStyle/>
          <a:p>
            <a:r>
              <a:rPr lang="en-IN" dirty="0" smtClean="0"/>
              <a:t>Create a navigation bar</a:t>
            </a:r>
            <a:endParaRPr lang="en-IN"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5360" y="2564904"/>
            <a:ext cx="5734050" cy="3152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3491880" y="6021288"/>
            <a:ext cx="1036053" cy="369332"/>
          </a:xfrm>
          <a:prstGeom prst="rect">
            <a:avLst/>
          </a:prstGeom>
        </p:spPr>
        <p:style>
          <a:lnRef idx="1">
            <a:schemeClr val="accent5"/>
          </a:lnRef>
          <a:fillRef idx="2">
            <a:schemeClr val="accent5"/>
          </a:fillRef>
          <a:effectRef idx="1">
            <a:schemeClr val="accent5"/>
          </a:effectRef>
          <a:fontRef idx="minor">
            <a:schemeClr val="dk1"/>
          </a:fontRef>
        </p:style>
        <p:txBody>
          <a:bodyPr wrap="none" rtlCol="0">
            <a:spAutoFit/>
          </a:bodyPr>
          <a:lstStyle/>
          <a:p>
            <a:r>
              <a:rPr lang="en-IN" dirty="0" smtClean="0"/>
              <a:t>Navbar.js</a:t>
            </a:r>
            <a:endParaRPr lang="en-IN" dirty="0"/>
          </a:p>
        </p:txBody>
      </p:sp>
    </p:spTree>
    <p:extLst>
      <p:ext uri="{BB962C8B-B14F-4D97-AF65-F5344CB8AC3E}">
        <p14:creationId xmlns:p14="http://schemas.microsoft.com/office/powerpoint/2010/main" val="1290335110"/>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0">
            <a:schemeClr val="accent6"/>
          </a:lnRef>
          <a:fillRef idx="3">
            <a:schemeClr val="accent6"/>
          </a:fillRef>
          <a:effectRef idx="3">
            <a:schemeClr val="accent6"/>
          </a:effectRef>
          <a:fontRef idx="minor">
            <a:schemeClr val="lt1"/>
          </a:fontRef>
        </p:style>
        <p:txBody>
          <a:bodyPr/>
          <a:lstStyle/>
          <a:p>
            <a:r>
              <a:rPr lang="en-IN" dirty="0" err="1" smtClean="0"/>
              <a:t>useContext</a:t>
            </a:r>
            <a:r>
              <a:rPr lang="en-IN" dirty="0" smtClean="0"/>
              <a:t> Hook</a:t>
            </a:r>
            <a:endParaRPr lang="en-IN" dirty="0"/>
          </a:p>
        </p:txBody>
      </p:sp>
      <p:pic>
        <p:nvPicPr>
          <p:cNvPr id="409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2132856"/>
            <a:ext cx="6172200" cy="4181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1619672" y="1588150"/>
            <a:ext cx="1512168" cy="369332"/>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r>
              <a:rPr lang="en-IN" dirty="0" smtClean="0"/>
              <a:t>App.js</a:t>
            </a:r>
            <a:endParaRPr lang="en-IN" dirty="0"/>
          </a:p>
        </p:txBody>
      </p:sp>
      <p:sp>
        <p:nvSpPr>
          <p:cNvPr id="5" name="Rectangle 4"/>
          <p:cNvSpPr/>
          <p:nvPr/>
        </p:nvSpPr>
        <p:spPr>
          <a:xfrm>
            <a:off x="539552" y="2564904"/>
            <a:ext cx="518457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p:cNvSpPr/>
          <p:nvPr/>
        </p:nvSpPr>
        <p:spPr>
          <a:xfrm>
            <a:off x="1043608" y="3933056"/>
            <a:ext cx="5544616" cy="13681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p:cNvSpPr txBox="1"/>
          <p:nvPr/>
        </p:nvSpPr>
        <p:spPr>
          <a:xfrm>
            <a:off x="6804248" y="2564904"/>
            <a:ext cx="2016224" cy="646331"/>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r>
              <a:rPr lang="en-IN" dirty="0" smtClean="0"/>
              <a:t>Import context module</a:t>
            </a:r>
            <a:endParaRPr lang="en-IN" dirty="0"/>
          </a:p>
        </p:txBody>
      </p:sp>
      <p:sp>
        <p:nvSpPr>
          <p:cNvPr id="8" name="TextBox 7"/>
          <p:cNvSpPr txBox="1"/>
          <p:nvPr/>
        </p:nvSpPr>
        <p:spPr>
          <a:xfrm>
            <a:off x="7020272" y="3717032"/>
            <a:ext cx="1944216" cy="2308324"/>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r>
              <a:rPr lang="en-IN" dirty="0" err="1" smtClean="0"/>
              <a:t>userContext</a:t>
            </a:r>
            <a:r>
              <a:rPr lang="en-IN" dirty="0" smtClean="0"/>
              <a:t>  acting as parent component and content of the value variable is accessed by all of its child </a:t>
            </a:r>
            <a:r>
              <a:rPr lang="en-IN" dirty="0" err="1" smtClean="0"/>
              <a:t>compoents</a:t>
            </a:r>
            <a:endParaRPr lang="en-IN" dirty="0"/>
          </a:p>
        </p:txBody>
      </p:sp>
      <p:cxnSp>
        <p:nvCxnSpPr>
          <p:cNvPr id="10" name="Straight Arrow Connector 9"/>
          <p:cNvCxnSpPr>
            <a:endCxn id="6" idx="3"/>
          </p:cNvCxnSpPr>
          <p:nvPr/>
        </p:nvCxnSpPr>
        <p:spPr>
          <a:xfrm flipH="1" flipV="1">
            <a:off x="6588224" y="4617132"/>
            <a:ext cx="432048" cy="108012"/>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7" idx="1"/>
            <a:endCxn id="5" idx="3"/>
          </p:cNvCxnSpPr>
          <p:nvPr/>
        </p:nvCxnSpPr>
        <p:spPr>
          <a:xfrm flipH="1" flipV="1">
            <a:off x="5724128" y="2708920"/>
            <a:ext cx="1080120" cy="17915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17974653"/>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0">
            <a:schemeClr val="accent6"/>
          </a:lnRef>
          <a:fillRef idx="3">
            <a:schemeClr val="accent6"/>
          </a:fillRef>
          <a:effectRef idx="3">
            <a:schemeClr val="accent6"/>
          </a:effectRef>
          <a:fontRef idx="minor">
            <a:schemeClr val="lt1"/>
          </a:fontRef>
        </p:style>
        <p:txBody>
          <a:bodyPr/>
          <a:lstStyle/>
          <a:p>
            <a:r>
              <a:rPr lang="en-IN" dirty="0" err="1" smtClean="0"/>
              <a:t>useContext</a:t>
            </a:r>
            <a:r>
              <a:rPr lang="en-IN" dirty="0" smtClean="0"/>
              <a:t> Hook</a:t>
            </a:r>
            <a:endParaRPr lang="en-IN" dirty="0"/>
          </a:p>
        </p:txBody>
      </p:sp>
      <p:sp>
        <p:nvSpPr>
          <p:cNvPr id="3" name="Content Placeholder 2"/>
          <p:cNvSpPr>
            <a:spLocks noGrp="1"/>
          </p:cNvSpPr>
          <p:nvPr>
            <p:ph idx="1"/>
          </p:nvPr>
        </p:nvSpPr>
        <p:spPr>
          <a:xfrm>
            <a:off x="457200" y="1600201"/>
            <a:ext cx="8229600" cy="244624"/>
          </a:xfrm>
        </p:spPr>
        <p:txBody>
          <a:bodyPr>
            <a:normAutofit fontScale="32500" lnSpcReduction="20000"/>
          </a:bodyPr>
          <a:lstStyle/>
          <a:p>
            <a:endParaRPr lang="en-IN"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568" y="3051050"/>
            <a:ext cx="3333750" cy="2028825"/>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4048" y="3212976"/>
            <a:ext cx="3667125" cy="1704975"/>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79510310"/>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style>
          <a:lnRef idx="0">
            <a:schemeClr val="accent2"/>
          </a:lnRef>
          <a:fillRef idx="3">
            <a:schemeClr val="accent2"/>
          </a:fillRef>
          <a:effectRef idx="3">
            <a:schemeClr val="accent2"/>
          </a:effectRef>
          <a:fontRef idx="minor">
            <a:schemeClr val="lt1"/>
          </a:fontRef>
        </p:style>
        <p:txBody>
          <a:bodyPr/>
          <a:lstStyle/>
          <a:p>
            <a:r>
              <a:rPr lang="en-IN" dirty="0" smtClean="0"/>
              <a:t>Welcome to </a:t>
            </a:r>
            <a:r>
              <a:rPr lang="en-IN" dirty="0" err="1" smtClean="0"/>
              <a:t>Redux</a:t>
            </a:r>
            <a:endParaRPr lang="en-IN" dirty="0"/>
          </a:p>
        </p:txBody>
      </p:sp>
    </p:spTree>
    <p:extLst>
      <p:ext uri="{BB962C8B-B14F-4D97-AF65-F5344CB8AC3E}">
        <p14:creationId xmlns:p14="http://schemas.microsoft.com/office/powerpoint/2010/main" val="513028589"/>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0">
            <a:schemeClr val="accent6"/>
          </a:lnRef>
          <a:fillRef idx="3">
            <a:schemeClr val="accent6"/>
          </a:fillRef>
          <a:effectRef idx="3">
            <a:schemeClr val="accent6"/>
          </a:effectRef>
          <a:fontRef idx="minor">
            <a:schemeClr val="lt1"/>
          </a:fontRef>
        </p:style>
        <p:txBody>
          <a:bodyPr/>
          <a:lstStyle/>
          <a:p>
            <a:r>
              <a:rPr lang="en-IN" dirty="0" smtClean="0"/>
              <a:t>What is State?</a:t>
            </a:r>
            <a:endParaRPr lang="en-IN" dirty="0"/>
          </a:p>
        </p:txBody>
      </p:sp>
      <p:sp>
        <p:nvSpPr>
          <p:cNvPr id="3" name="Content Placeholder 2"/>
          <p:cNvSpPr>
            <a:spLocks noGrp="1"/>
          </p:cNvSpPr>
          <p:nvPr>
            <p:ph idx="1"/>
          </p:nvPr>
        </p:nvSpPr>
        <p:spPr/>
        <p:txBody>
          <a:bodyPr>
            <a:normAutofit fontScale="92500" lnSpcReduction="20000"/>
          </a:bodyPr>
          <a:lstStyle/>
          <a:p>
            <a:r>
              <a:rPr lang="en-US" dirty="0" smtClean="0"/>
              <a:t>The </a:t>
            </a:r>
            <a:r>
              <a:rPr lang="en-US" dirty="0"/>
              <a:t>particular condition that something is in at a specific </a:t>
            </a:r>
            <a:r>
              <a:rPr lang="en-US" dirty="0" smtClean="0"/>
              <a:t>time- according to Dictionary.com</a:t>
            </a:r>
          </a:p>
          <a:p>
            <a:r>
              <a:rPr lang="en-US" dirty="0"/>
              <a:t> the mental, emotional or physical condition that a person or thing is in-  </a:t>
            </a:r>
            <a:r>
              <a:rPr lang="en-US" dirty="0">
                <a:hlinkClick r:id="rId2"/>
              </a:rPr>
              <a:t>https://www.oxfordlearnersdictionaries.com</a:t>
            </a:r>
            <a:r>
              <a:rPr lang="en-US" dirty="0" smtClean="0">
                <a:hlinkClick r:id="rId2"/>
              </a:rPr>
              <a:t>/</a:t>
            </a:r>
            <a:endParaRPr lang="en-US" dirty="0" smtClean="0"/>
          </a:p>
          <a:p>
            <a:endParaRPr lang="en-US" dirty="0"/>
          </a:p>
          <a:p>
            <a:r>
              <a:rPr lang="en-IN" dirty="0" smtClean="0"/>
              <a:t>For example, </a:t>
            </a:r>
            <a:r>
              <a:rPr lang="en-IN" dirty="0" err="1" smtClean="0"/>
              <a:t>int</a:t>
            </a:r>
            <a:r>
              <a:rPr lang="en-IN" dirty="0" smtClean="0"/>
              <a:t> a=0, the variable “a” is in initial state 0, if we set a=1, then “a” state is 1…</a:t>
            </a:r>
          </a:p>
          <a:p>
            <a:r>
              <a:rPr lang="en-IN" dirty="0" smtClean="0"/>
              <a:t>For, react application component is not that simple as variable “a”. It’s state more complex i.e. consists of many values of different type.</a:t>
            </a:r>
            <a:endParaRPr lang="en-IN" dirty="0"/>
          </a:p>
        </p:txBody>
      </p:sp>
    </p:spTree>
    <p:extLst>
      <p:ext uri="{BB962C8B-B14F-4D97-AF65-F5344CB8AC3E}">
        <p14:creationId xmlns:p14="http://schemas.microsoft.com/office/powerpoint/2010/main" val="73564130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0">
            <a:schemeClr val="accent6"/>
          </a:lnRef>
          <a:fillRef idx="3">
            <a:schemeClr val="accent6"/>
          </a:fillRef>
          <a:effectRef idx="3">
            <a:schemeClr val="accent6"/>
          </a:effectRef>
          <a:fontRef idx="minor">
            <a:schemeClr val="lt1"/>
          </a:fontRef>
        </p:style>
        <p:txBody>
          <a:bodyPr/>
          <a:lstStyle/>
          <a:p>
            <a:r>
              <a:rPr lang="en-IN" dirty="0" smtClean="0"/>
              <a:t>Types of Web App State</a:t>
            </a:r>
            <a:endParaRPr lang="en-IN" dirty="0"/>
          </a:p>
        </p:txBody>
      </p:sp>
      <p:sp>
        <p:nvSpPr>
          <p:cNvPr id="3" name="Content Placeholder 2"/>
          <p:cNvSpPr>
            <a:spLocks noGrp="1"/>
          </p:cNvSpPr>
          <p:nvPr>
            <p:ph idx="1"/>
          </p:nvPr>
        </p:nvSpPr>
        <p:spPr/>
        <p:txBody>
          <a:bodyPr>
            <a:normAutofit fontScale="92500" lnSpcReduction="20000"/>
          </a:bodyPr>
          <a:lstStyle/>
          <a:p>
            <a:pPr algn="just"/>
            <a:r>
              <a:rPr lang="en-IN" b="1" dirty="0" smtClean="0">
                <a:solidFill>
                  <a:srgbClr val="FF0000"/>
                </a:solidFill>
              </a:rPr>
              <a:t>Application State: </a:t>
            </a:r>
            <a:r>
              <a:rPr lang="en-US" dirty="0"/>
              <a:t>Application state is information about where you are in the </a:t>
            </a:r>
            <a:r>
              <a:rPr lang="en-US" b="1" dirty="0"/>
              <a:t>interaction</a:t>
            </a:r>
            <a:r>
              <a:rPr lang="en-US" dirty="0"/>
              <a:t>. It is used during your session with an application. For example, the fact that you </a:t>
            </a:r>
            <a:r>
              <a:rPr lang="en-US" dirty="0" smtClean="0"/>
              <a:t>can view any picture in </a:t>
            </a:r>
            <a:r>
              <a:rPr lang="en-US" dirty="0" err="1" smtClean="0"/>
              <a:t>google</a:t>
            </a:r>
            <a:r>
              <a:rPr lang="en-US" dirty="0" smtClean="0"/>
              <a:t>, </a:t>
            </a:r>
            <a:r>
              <a:rPr lang="en-US" dirty="0"/>
              <a:t>or the fact that you are logged in on Twitter, are both application state. Changes to this state are possible by the controls in hypermedia representations. In the pictures case, they are links, and on Twitter, they are the tweet box and button</a:t>
            </a:r>
            <a:r>
              <a:rPr lang="en-US" dirty="0" smtClean="0"/>
              <a:t>.</a:t>
            </a:r>
            <a:endParaRPr lang="en-IN" dirty="0" smtClean="0"/>
          </a:p>
        </p:txBody>
      </p:sp>
    </p:spTree>
    <p:extLst>
      <p:ext uri="{BB962C8B-B14F-4D97-AF65-F5344CB8AC3E}">
        <p14:creationId xmlns:p14="http://schemas.microsoft.com/office/powerpoint/2010/main" val="64189485"/>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0">
            <a:schemeClr val="accent6"/>
          </a:lnRef>
          <a:fillRef idx="3">
            <a:schemeClr val="accent6"/>
          </a:fillRef>
          <a:effectRef idx="3">
            <a:schemeClr val="accent6"/>
          </a:effectRef>
          <a:fontRef idx="minor">
            <a:schemeClr val="lt1"/>
          </a:fontRef>
        </p:style>
        <p:txBody>
          <a:bodyPr/>
          <a:lstStyle/>
          <a:p>
            <a:r>
              <a:rPr lang="en-IN" dirty="0" smtClean="0"/>
              <a:t>Types of Web App State</a:t>
            </a:r>
            <a:endParaRPr lang="en-IN" dirty="0"/>
          </a:p>
        </p:txBody>
      </p:sp>
      <p:sp>
        <p:nvSpPr>
          <p:cNvPr id="3" name="Content Placeholder 2"/>
          <p:cNvSpPr>
            <a:spLocks noGrp="1"/>
          </p:cNvSpPr>
          <p:nvPr>
            <p:ph idx="1"/>
          </p:nvPr>
        </p:nvSpPr>
        <p:spPr/>
        <p:txBody>
          <a:bodyPr>
            <a:normAutofit/>
          </a:bodyPr>
          <a:lstStyle/>
          <a:p>
            <a:pPr algn="just"/>
            <a:r>
              <a:rPr lang="en-IN" b="1" dirty="0" smtClean="0">
                <a:solidFill>
                  <a:srgbClr val="FF0000"/>
                </a:solidFill>
              </a:rPr>
              <a:t>Resource State:</a:t>
            </a:r>
            <a:r>
              <a:rPr lang="en-US" b="1" dirty="0">
                <a:solidFill>
                  <a:srgbClr val="FF0000"/>
                </a:solidFill>
              </a:rPr>
              <a:t> </a:t>
            </a:r>
            <a:r>
              <a:rPr lang="en-US" b="1" dirty="0" smtClean="0"/>
              <a:t>It </a:t>
            </a:r>
            <a:r>
              <a:rPr lang="en-US" dirty="0" smtClean="0"/>
              <a:t>refers </a:t>
            </a:r>
            <a:r>
              <a:rPr lang="en-US" dirty="0"/>
              <a:t>to the state of the resources being stored on the server.  These can be files, images, database records, etc.  Resource state changes as resources are added, modified, or deleted. </a:t>
            </a:r>
            <a:endParaRPr lang="en-IN" dirty="0" smtClean="0"/>
          </a:p>
        </p:txBody>
      </p:sp>
    </p:spTree>
    <p:extLst>
      <p:ext uri="{BB962C8B-B14F-4D97-AF65-F5344CB8AC3E}">
        <p14:creationId xmlns:p14="http://schemas.microsoft.com/office/powerpoint/2010/main" val="3491182597"/>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0">
            <a:schemeClr val="accent6"/>
          </a:lnRef>
          <a:fillRef idx="3">
            <a:schemeClr val="accent6"/>
          </a:fillRef>
          <a:effectRef idx="3">
            <a:schemeClr val="accent6"/>
          </a:effectRef>
          <a:fontRef idx="minor">
            <a:schemeClr val="lt1"/>
          </a:fontRef>
        </p:style>
        <p:txBody>
          <a:bodyPr/>
          <a:lstStyle/>
          <a:p>
            <a:r>
              <a:rPr lang="en-IN" dirty="0" smtClean="0"/>
              <a:t>Types of Web App State</a:t>
            </a:r>
            <a:endParaRPr lang="en-IN" dirty="0"/>
          </a:p>
        </p:txBody>
      </p:sp>
      <p:sp>
        <p:nvSpPr>
          <p:cNvPr id="3" name="Content Placeholder 2"/>
          <p:cNvSpPr>
            <a:spLocks noGrp="1"/>
          </p:cNvSpPr>
          <p:nvPr>
            <p:ph idx="1"/>
          </p:nvPr>
        </p:nvSpPr>
        <p:spPr/>
        <p:txBody>
          <a:bodyPr>
            <a:normAutofit fontScale="92500" lnSpcReduction="20000"/>
          </a:bodyPr>
          <a:lstStyle/>
          <a:p>
            <a:pPr algn="just"/>
            <a:r>
              <a:rPr lang="en-IN" b="1" dirty="0" smtClean="0">
                <a:solidFill>
                  <a:srgbClr val="FF0000"/>
                </a:solidFill>
              </a:rPr>
              <a:t>Session State: </a:t>
            </a:r>
            <a:r>
              <a:rPr lang="en-US" dirty="0"/>
              <a:t>keeps track of user interaction during a browser session.  It holds the status of the communication between the client and the server and now we use it broadly to describe that state that relates to a session ID and http cookies.  It is session state that remembers the page you were last on, like holding your cart items so they are still there if you close your browser and navigate back to where you were shopping before, and informs the website as to whether or not you are authorized to view a specific page.</a:t>
            </a:r>
            <a:endParaRPr lang="en-IN" dirty="0"/>
          </a:p>
        </p:txBody>
      </p:sp>
    </p:spTree>
    <p:extLst>
      <p:ext uri="{BB962C8B-B14F-4D97-AF65-F5344CB8AC3E}">
        <p14:creationId xmlns:p14="http://schemas.microsoft.com/office/powerpoint/2010/main" val="18430309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0">
            <a:schemeClr val="accent6"/>
          </a:lnRef>
          <a:fillRef idx="3">
            <a:schemeClr val="accent6"/>
          </a:fillRef>
          <a:effectRef idx="3">
            <a:schemeClr val="accent6"/>
          </a:effectRef>
          <a:fontRef idx="minor">
            <a:schemeClr val="lt1"/>
          </a:fontRef>
        </p:style>
        <p:txBody>
          <a:bodyPr/>
          <a:lstStyle/>
          <a:p>
            <a:r>
              <a:rPr lang="en-US" dirty="0"/>
              <a:t>Virtual DOM</a:t>
            </a:r>
            <a:endParaRPr lang="en-IN" dirty="0"/>
          </a:p>
        </p:txBody>
      </p:sp>
      <p:sp>
        <p:nvSpPr>
          <p:cNvPr id="3" name="Content Placeholder 2"/>
          <p:cNvSpPr>
            <a:spLocks noGrp="1"/>
          </p:cNvSpPr>
          <p:nvPr>
            <p:ph idx="1"/>
          </p:nvPr>
        </p:nvSpPr>
        <p:spPr/>
        <p:txBody>
          <a:bodyPr/>
          <a:lstStyle/>
          <a:p>
            <a:endParaRPr lang="en-IN"/>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560" y="1556792"/>
            <a:ext cx="8116680" cy="46805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7436488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0">
            <a:schemeClr val="accent6"/>
          </a:lnRef>
          <a:fillRef idx="3">
            <a:schemeClr val="accent6"/>
          </a:fillRef>
          <a:effectRef idx="3">
            <a:schemeClr val="accent6"/>
          </a:effectRef>
          <a:fontRef idx="minor">
            <a:schemeClr val="lt1"/>
          </a:fontRef>
        </p:style>
        <p:txBody>
          <a:bodyPr/>
          <a:lstStyle/>
          <a:p>
            <a:r>
              <a:rPr lang="en-IN" dirty="0" err="1" smtClean="0"/>
              <a:t>Redux</a:t>
            </a:r>
            <a:endParaRPr lang="en-IN" dirty="0"/>
          </a:p>
        </p:txBody>
      </p:sp>
      <p:sp>
        <p:nvSpPr>
          <p:cNvPr id="3" name="Content Placeholder 2"/>
          <p:cNvSpPr>
            <a:spLocks noGrp="1"/>
          </p:cNvSpPr>
          <p:nvPr>
            <p:ph idx="1"/>
          </p:nvPr>
        </p:nvSpPr>
        <p:spPr/>
        <p:txBody>
          <a:bodyPr/>
          <a:lstStyle/>
          <a:p>
            <a:r>
              <a:rPr lang="en-IN" dirty="0" smtClean="0"/>
              <a:t>What is </a:t>
            </a:r>
            <a:r>
              <a:rPr lang="en-IN" dirty="0" err="1" smtClean="0"/>
              <a:t>Redux</a:t>
            </a:r>
            <a:r>
              <a:rPr lang="en-IN" dirty="0" smtClean="0"/>
              <a:t>?</a:t>
            </a:r>
          </a:p>
          <a:p>
            <a:r>
              <a:rPr lang="en-IN" dirty="0" smtClean="0"/>
              <a:t>Why </a:t>
            </a:r>
            <a:r>
              <a:rPr lang="en-IN" dirty="0" err="1" smtClean="0"/>
              <a:t>Redux</a:t>
            </a:r>
            <a:r>
              <a:rPr lang="en-IN" dirty="0" smtClean="0"/>
              <a:t>?</a:t>
            </a:r>
          </a:p>
          <a:p>
            <a:r>
              <a:rPr lang="en-IN" dirty="0" smtClean="0"/>
              <a:t>Components of </a:t>
            </a:r>
            <a:r>
              <a:rPr lang="en-IN" dirty="0" err="1" smtClean="0"/>
              <a:t>Redux</a:t>
            </a:r>
            <a:endParaRPr lang="en-IN" dirty="0" smtClean="0"/>
          </a:p>
          <a:p>
            <a:r>
              <a:rPr lang="en-IN" dirty="0" smtClean="0"/>
              <a:t>Principles</a:t>
            </a:r>
          </a:p>
          <a:p>
            <a:r>
              <a:rPr lang="en-IN" dirty="0" err="1" smtClean="0"/>
              <a:t>Redux</a:t>
            </a:r>
            <a:r>
              <a:rPr lang="en-IN" dirty="0" smtClean="0"/>
              <a:t> Life cycle</a:t>
            </a:r>
            <a:endParaRPr lang="en-IN" dirty="0"/>
          </a:p>
        </p:txBody>
      </p:sp>
    </p:spTree>
    <p:extLst>
      <p:ext uri="{BB962C8B-B14F-4D97-AF65-F5344CB8AC3E}">
        <p14:creationId xmlns:p14="http://schemas.microsoft.com/office/powerpoint/2010/main" val="3022398408"/>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0">
            <a:schemeClr val="accent6"/>
          </a:lnRef>
          <a:fillRef idx="3">
            <a:schemeClr val="accent6"/>
          </a:fillRef>
          <a:effectRef idx="3">
            <a:schemeClr val="accent6"/>
          </a:effectRef>
          <a:fontRef idx="minor">
            <a:schemeClr val="lt1"/>
          </a:fontRef>
        </p:style>
        <p:txBody>
          <a:bodyPr/>
          <a:lstStyle/>
          <a:p>
            <a:r>
              <a:rPr lang="en-IN" dirty="0" smtClean="0"/>
              <a:t>What is </a:t>
            </a:r>
            <a:r>
              <a:rPr lang="en-IN" dirty="0" err="1" smtClean="0"/>
              <a:t>Redux</a:t>
            </a:r>
            <a:r>
              <a:rPr lang="en-IN" dirty="0" smtClean="0"/>
              <a:t>?</a:t>
            </a:r>
            <a:endParaRPr lang="en-IN" dirty="0"/>
          </a:p>
        </p:txBody>
      </p:sp>
      <p:sp>
        <p:nvSpPr>
          <p:cNvPr id="3" name="Content Placeholder 2"/>
          <p:cNvSpPr>
            <a:spLocks noGrp="1"/>
          </p:cNvSpPr>
          <p:nvPr>
            <p:ph idx="1"/>
          </p:nvPr>
        </p:nvSpPr>
        <p:spPr/>
        <p:txBody>
          <a:bodyPr>
            <a:normAutofit fontScale="92500" lnSpcReduction="20000"/>
          </a:bodyPr>
          <a:lstStyle/>
          <a:p>
            <a:r>
              <a:rPr lang="en-US" dirty="0" err="1"/>
              <a:t>Redux</a:t>
            </a:r>
            <a:r>
              <a:rPr lang="en-US" dirty="0"/>
              <a:t> is a predictable state container </a:t>
            </a:r>
            <a:r>
              <a:rPr lang="en-US" dirty="0" smtClean="0"/>
              <a:t>for JavaScript apps.</a:t>
            </a:r>
          </a:p>
          <a:p>
            <a:r>
              <a:rPr lang="en-US" dirty="0" err="1"/>
              <a:t>Redux</a:t>
            </a:r>
            <a:r>
              <a:rPr lang="en-US" dirty="0"/>
              <a:t> is a pattern and library for managing and updating application state, using events called "actions". [https://redux.js.org/tutorials/essentials/part-1-overview-concepts</a:t>
            </a:r>
            <a:r>
              <a:rPr lang="en-US" dirty="0" smtClean="0"/>
              <a:t>].</a:t>
            </a:r>
          </a:p>
          <a:p>
            <a:r>
              <a:rPr lang="en-US" dirty="0"/>
              <a:t>It serves as a centralized store for state that needs to be used across your entire application, with rules ensuring that the state can only be updated in a predictable fashion.</a:t>
            </a:r>
            <a:endParaRPr lang="en-IN" dirty="0"/>
          </a:p>
        </p:txBody>
      </p:sp>
    </p:spTree>
    <p:extLst>
      <p:ext uri="{BB962C8B-B14F-4D97-AF65-F5344CB8AC3E}">
        <p14:creationId xmlns:p14="http://schemas.microsoft.com/office/powerpoint/2010/main" val="1155811294"/>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0">
            <a:schemeClr val="accent6"/>
          </a:lnRef>
          <a:fillRef idx="3">
            <a:schemeClr val="accent6"/>
          </a:fillRef>
          <a:effectRef idx="3">
            <a:schemeClr val="accent6"/>
          </a:effectRef>
          <a:fontRef idx="minor">
            <a:schemeClr val="lt1"/>
          </a:fontRef>
        </p:style>
        <p:txBody>
          <a:bodyPr/>
          <a:lstStyle/>
          <a:p>
            <a:r>
              <a:rPr lang="en-IN" dirty="0" smtClean="0"/>
              <a:t>Why </a:t>
            </a:r>
            <a:r>
              <a:rPr lang="en-IN" dirty="0" err="1" smtClean="0"/>
              <a:t>Redux</a:t>
            </a:r>
            <a:r>
              <a:rPr lang="en-IN" dirty="0" smtClean="0"/>
              <a:t>?</a:t>
            </a:r>
            <a:endParaRPr lang="en-IN" dirty="0"/>
          </a:p>
        </p:txBody>
      </p:sp>
      <p:sp>
        <p:nvSpPr>
          <p:cNvPr id="3" name="Content Placeholder 2"/>
          <p:cNvSpPr>
            <a:spLocks noGrp="1"/>
          </p:cNvSpPr>
          <p:nvPr>
            <p:ph idx="1"/>
          </p:nvPr>
        </p:nvSpPr>
        <p:spPr/>
        <p:txBody>
          <a:bodyPr>
            <a:normAutofit fontScale="85000" lnSpcReduction="10000"/>
          </a:bodyPr>
          <a:lstStyle/>
          <a:p>
            <a:pPr algn="just"/>
            <a:r>
              <a:rPr lang="en-US" dirty="0" err="1"/>
              <a:t>Redux</a:t>
            </a:r>
            <a:r>
              <a:rPr lang="en-US" dirty="0"/>
              <a:t> helps you manage "global" state - state that is needed across many parts of your application</a:t>
            </a:r>
            <a:r>
              <a:rPr lang="en-US" dirty="0" smtClean="0"/>
              <a:t>.</a:t>
            </a:r>
          </a:p>
          <a:p>
            <a:pPr algn="just"/>
            <a:r>
              <a:rPr lang="en-US" dirty="0"/>
              <a:t>The patterns and tools provided by </a:t>
            </a:r>
            <a:r>
              <a:rPr lang="en-US" dirty="0" err="1"/>
              <a:t>Redux</a:t>
            </a:r>
            <a:r>
              <a:rPr lang="en-US" dirty="0"/>
              <a:t> make it easier to understand when, where, why, and how the state in your application is being updated, and how your application logic will behave when those changes occur</a:t>
            </a:r>
            <a:r>
              <a:rPr lang="en-US" dirty="0" smtClean="0"/>
              <a:t>.</a:t>
            </a:r>
          </a:p>
          <a:p>
            <a:pPr algn="just"/>
            <a:r>
              <a:rPr lang="en-US" dirty="0" err="1"/>
              <a:t>Redux</a:t>
            </a:r>
            <a:r>
              <a:rPr lang="en-US" dirty="0"/>
              <a:t> guides you towards writing code that is predictable and testable, which helps give you confidence that your application will work as expected.</a:t>
            </a:r>
            <a:endParaRPr lang="en-IN" dirty="0"/>
          </a:p>
        </p:txBody>
      </p:sp>
    </p:spTree>
    <p:extLst>
      <p:ext uri="{BB962C8B-B14F-4D97-AF65-F5344CB8AC3E}">
        <p14:creationId xmlns:p14="http://schemas.microsoft.com/office/powerpoint/2010/main" val="1714160841"/>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0">
            <a:schemeClr val="accent6"/>
          </a:lnRef>
          <a:fillRef idx="3">
            <a:schemeClr val="accent6"/>
          </a:fillRef>
          <a:effectRef idx="3">
            <a:schemeClr val="accent6"/>
          </a:effectRef>
          <a:fontRef idx="minor">
            <a:schemeClr val="lt1"/>
          </a:fontRef>
        </p:style>
        <p:txBody>
          <a:bodyPr/>
          <a:lstStyle/>
          <a:p>
            <a:r>
              <a:rPr lang="en-IN" dirty="0" smtClean="0"/>
              <a:t>When </a:t>
            </a:r>
            <a:r>
              <a:rPr lang="en-IN" dirty="0" err="1" smtClean="0"/>
              <a:t>Redux</a:t>
            </a:r>
            <a:r>
              <a:rPr lang="en-IN" dirty="0" smtClean="0"/>
              <a:t> is useful?</a:t>
            </a:r>
            <a:endParaRPr lang="en-IN" dirty="0"/>
          </a:p>
        </p:txBody>
      </p:sp>
      <p:sp>
        <p:nvSpPr>
          <p:cNvPr id="3" name="Content Placeholder 2"/>
          <p:cNvSpPr>
            <a:spLocks noGrp="1"/>
          </p:cNvSpPr>
          <p:nvPr>
            <p:ph idx="1"/>
          </p:nvPr>
        </p:nvSpPr>
        <p:spPr/>
        <p:txBody>
          <a:bodyPr/>
          <a:lstStyle/>
          <a:p>
            <a:r>
              <a:rPr lang="en-US" dirty="0"/>
              <a:t>You have large amounts of application state that are needed in many places in the app</a:t>
            </a:r>
          </a:p>
          <a:p>
            <a:r>
              <a:rPr lang="en-US" dirty="0"/>
              <a:t>The app state is updated frequently over time</a:t>
            </a:r>
          </a:p>
          <a:p>
            <a:r>
              <a:rPr lang="en-US" dirty="0"/>
              <a:t>The logic to update that state may be complex</a:t>
            </a:r>
          </a:p>
          <a:p>
            <a:r>
              <a:rPr lang="en-US" dirty="0"/>
              <a:t>The app has a medium or large-sized codebase, and might be worked on by many people</a:t>
            </a:r>
          </a:p>
          <a:p>
            <a:pPr marL="0" indent="0">
              <a:buNone/>
            </a:pPr>
            <a:endParaRPr lang="en-IN" dirty="0"/>
          </a:p>
        </p:txBody>
      </p:sp>
    </p:spTree>
    <p:extLst>
      <p:ext uri="{BB962C8B-B14F-4D97-AF65-F5344CB8AC3E}">
        <p14:creationId xmlns:p14="http://schemas.microsoft.com/office/powerpoint/2010/main" val="2026000427"/>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0">
            <a:schemeClr val="accent6"/>
          </a:lnRef>
          <a:fillRef idx="3">
            <a:schemeClr val="accent6"/>
          </a:fillRef>
          <a:effectRef idx="3">
            <a:schemeClr val="accent6"/>
          </a:effectRef>
          <a:fontRef idx="minor">
            <a:schemeClr val="lt1"/>
          </a:fontRef>
        </p:style>
        <p:txBody>
          <a:bodyPr/>
          <a:lstStyle/>
          <a:p>
            <a:r>
              <a:rPr lang="en-IN" dirty="0" smtClean="0"/>
              <a:t>Component of </a:t>
            </a:r>
            <a:r>
              <a:rPr lang="en-IN" dirty="0" err="1" smtClean="0"/>
              <a:t>Redux</a:t>
            </a:r>
            <a:endParaRPr lang="en-IN" dirty="0"/>
          </a:p>
        </p:txBody>
      </p:sp>
      <p:sp>
        <p:nvSpPr>
          <p:cNvPr id="3" name="Content Placeholder 2"/>
          <p:cNvSpPr>
            <a:spLocks noGrp="1"/>
          </p:cNvSpPr>
          <p:nvPr>
            <p:ph idx="1"/>
          </p:nvPr>
        </p:nvSpPr>
        <p:spPr/>
        <p:txBody>
          <a:bodyPr/>
          <a:lstStyle/>
          <a:p>
            <a:r>
              <a:rPr lang="en-US" b="1" dirty="0"/>
              <a:t>Store: </a:t>
            </a:r>
            <a:r>
              <a:rPr lang="en-US" dirty="0"/>
              <a:t>the global app state</a:t>
            </a:r>
          </a:p>
          <a:p>
            <a:r>
              <a:rPr lang="en-US" b="1" dirty="0" smtClean="0"/>
              <a:t>Actions</a:t>
            </a:r>
            <a:r>
              <a:rPr lang="en-US" b="1" dirty="0"/>
              <a:t>: </a:t>
            </a:r>
            <a:r>
              <a:rPr lang="en-US" dirty="0"/>
              <a:t>objects that describe “what happened”</a:t>
            </a:r>
          </a:p>
          <a:p>
            <a:r>
              <a:rPr lang="en-US" b="1" dirty="0" smtClean="0"/>
              <a:t>Reducers</a:t>
            </a:r>
            <a:r>
              <a:rPr lang="en-US" b="1" dirty="0"/>
              <a:t>: </a:t>
            </a:r>
            <a:r>
              <a:rPr lang="en-US" dirty="0"/>
              <a:t>functions that return the next state based on an action</a:t>
            </a:r>
          </a:p>
          <a:p>
            <a:r>
              <a:rPr lang="en-US" b="1" dirty="0" smtClean="0"/>
              <a:t>Dispatching</a:t>
            </a:r>
            <a:r>
              <a:rPr lang="en-US" b="1" dirty="0"/>
              <a:t>: </a:t>
            </a:r>
            <a:r>
              <a:rPr lang="en-US" dirty="0"/>
              <a:t>triggering a state update by sending an action</a:t>
            </a:r>
            <a:endParaRPr lang="en-IN" dirty="0"/>
          </a:p>
        </p:txBody>
      </p:sp>
    </p:spTree>
    <p:extLst>
      <p:ext uri="{BB962C8B-B14F-4D97-AF65-F5344CB8AC3E}">
        <p14:creationId xmlns:p14="http://schemas.microsoft.com/office/powerpoint/2010/main" val="3002453603"/>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0">
            <a:schemeClr val="accent6"/>
          </a:lnRef>
          <a:fillRef idx="3">
            <a:schemeClr val="accent6"/>
          </a:fillRef>
          <a:effectRef idx="3">
            <a:schemeClr val="accent6"/>
          </a:effectRef>
          <a:fontRef idx="minor">
            <a:schemeClr val="lt1"/>
          </a:fontRef>
        </p:style>
        <p:txBody>
          <a:bodyPr/>
          <a:lstStyle/>
          <a:p>
            <a:r>
              <a:rPr lang="en-IN" dirty="0" smtClean="0"/>
              <a:t> </a:t>
            </a:r>
            <a:r>
              <a:rPr lang="en-IN" dirty="0" err="1" smtClean="0"/>
              <a:t>Redux</a:t>
            </a:r>
            <a:r>
              <a:rPr lang="en-IN" dirty="0" smtClean="0"/>
              <a:t> Life Cycle</a:t>
            </a:r>
            <a:endParaRPr lang="en-IN" dirty="0"/>
          </a:p>
        </p:txBody>
      </p:sp>
      <p:pic>
        <p:nvPicPr>
          <p:cNvPr id="205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475656" y="1628800"/>
            <a:ext cx="5319556"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6876256" y="3140968"/>
            <a:ext cx="2016224" cy="923330"/>
          </a:xfrm>
          <a:prstGeom prst="rect">
            <a:avLst/>
          </a:prstGeom>
        </p:spPr>
        <p:style>
          <a:lnRef idx="1">
            <a:schemeClr val="accent2"/>
          </a:lnRef>
          <a:fillRef idx="3">
            <a:schemeClr val="accent2"/>
          </a:fillRef>
          <a:effectRef idx="2">
            <a:schemeClr val="accent2"/>
          </a:effectRef>
          <a:fontRef idx="minor">
            <a:schemeClr val="lt1"/>
          </a:fontRef>
        </p:style>
        <p:txBody>
          <a:bodyPr wrap="square" rtlCol="0">
            <a:spAutoFit/>
          </a:bodyPr>
          <a:lstStyle/>
          <a:p>
            <a:r>
              <a:rPr lang="en-IN" b="1" i="1" dirty="0" smtClean="0"/>
              <a:t>The information flow is one-directional</a:t>
            </a:r>
            <a:endParaRPr lang="en-IN" b="1" i="1" dirty="0"/>
          </a:p>
        </p:txBody>
      </p:sp>
    </p:spTree>
    <p:extLst>
      <p:ext uri="{BB962C8B-B14F-4D97-AF65-F5344CB8AC3E}">
        <p14:creationId xmlns:p14="http://schemas.microsoft.com/office/powerpoint/2010/main" val="307201674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0">
            <a:schemeClr val="accent6"/>
          </a:lnRef>
          <a:fillRef idx="3">
            <a:schemeClr val="accent6"/>
          </a:fillRef>
          <a:effectRef idx="3">
            <a:schemeClr val="accent6"/>
          </a:effectRef>
          <a:fontRef idx="minor">
            <a:schemeClr val="lt1"/>
          </a:fontRef>
        </p:style>
        <p:txBody>
          <a:bodyPr/>
          <a:lstStyle/>
          <a:p>
            <a:r>
              <a:rPr lang="en-IN" dirty="0" smtClean="0"/>
              <a:t>Three Principles of </a:t>
            </a:r>
            <a:r>
              <a:rPr lang="en-IN" dirty="0" err="1" smtClean="0"/>
              <a:t>Redux</a:t>
            </a:r>
            <a:endParaRPr lang="en-IN" dirty="0"/>
          </a:p>
        </p:txBody>
      </p:sp>
      <p:sp>
        <p:nvSpPr>
          <p:cNvPr id="3" name="Content Placeholder 2"/>
          <p:cNvSpPr>
            <a:spLocks noGrp="1"/>
          </p:cNvSpPr>
          <p:nvPr>
            <p:ph idx="1"/>
          </p:nvPr>
        </p:nvSpPr>
        <p:spPr/>
        <p:txBody>
          <a:bodyPr/>
          <a:lstStyle/>
          <a:p>
            <a:pPr marL="514350" indent="-514350">
              <a:buFont typeface="+mj-lt"/>
              <a:buAutoNum type="arabicPeriod"/>
            </a:pPr>
            <a:r>
              <a:rPr lang="en-US" dirty="0"/>
              <a:t>Your app state (</a:t>
            </a:r>
            <a:r>
              <a:rPr lang="en-US" dirty="0" err="1"/>
              <a:t>Redux</a:t>
            </a:r>
            <a:r>
              <a:rPr lang="en-US" dirty="0"/>
              <a:t> store) is the </a:t>
            </a:r>
            <a:r>
              <a:rPr lang="en-US" b="1" i="1" dirty="0"/>
              <a:t>single source of truth</a:t>
            </a:r>
            <a:r>
              <a:rPr lang="en-US" b="1" i="1" dirty="0" smtClean="0"/>
              <a:t>.</a:t>
            </a:r>
          </a:p>
          <a:p>
            <a:pPr marL="514350" indent="-514350">
              <a:buFont typeface="+mj-lt"/>
              <a:buAutoNum type="arabicPeriod"/>
            </a:pPr>
            <a:r>
              <a:rPr lang="en-US" dirty="0"/>
              <a:t>Like in React, the state is read-only. Never </a:t>
            </a:r>
            <a:r>
              <a:rPr lang="en-US" b="1" i="1" dirty="0"/>
              <a:t>mutate</a:t>
            </a:r>
            <a:r>
              <a:rPr lang="en-US" dirty="0"/>
              <a:t> your state directly</a:t>
            </a:r>
            <a:r>
              <a:rPr lang="en-US" dirty="0" smtClean="0"/>
              <a:t>.</a:t>
            </a:r>
          </a:p>
          <a:p>
            <a:pPr marL="514350" indent="-514350">
              <a:buFont typeface="+mj-lt"/>
              <a:buAutoNum type="arabicPeriod"/>
            </a:pPr>
            <a:r>
              <a:rPr lang="en-US" dirty="0"/>
              <a:t>State changes are made with </a:t>
            </a:r>
            <a:r>
              <a:rPr lang="en-US" b="1" i="1" dirty="0"/>
              <a:t>pure functions </a:t>
            </a:r>
            <a:r>
              <a:rPr lang="en-US" dirty="0"/>
              <a:t>(no side effects).[E.g. Don’t make an API call inside of a reducer.]</a:t>
            </a:r>
            <a:endParaRPr lang="en-IN" dirty="0"/>
          </a:p>
        </p:txBody>
      </p:sp>
    </p:spTree>
    <p:extLst>
      <p:ext uri="{BB962C8B-B14F-4D97-AF65-F5344CB8AC3E}">
        <p14:creationId xmlns:p14="http://schemas.microsoft.com/office/powerpoint/2010/main" val="4169483623"/>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0">
            <a:schemeClr val="accent6"/>
          </a:lnRef>
          <a:fillRef idx="3">
            <a:schemeClr val="accent6"/>
          </a:fillRef>
          <a:effectRef idx="3">
            <a:schemeClr val="accent6"/>
          </a:effectRef>
          <a:fontRef idx="minor">
            <a:schemeClr val="lt1"/>
          </a:fontRef>
        </p:style>
        <p:txBody>
          <a:bodyPr/>
          <a:lstStyle/>
          <a:p>
            <a:r>
              <a:rPr lang="en-IN" dirty="0" err="1" smtClean="0"/>
              <a:t>Redux</a:t>
            </a:r>
            <a:r>
              <a:rPr lang="en-IN" dirty="0" smtClean="0"/>
              <a:t> in Action</a:t>
            </a:r>
            <a:endParaRPr lang="en-IN"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54691" y="1600200"/>
            <a:ext cx="6034617" cy="4525963"/>
          </a:xfrm>
        </p:spPr>
      </p:pic>
    </p:spTree>
    <p:extLst>
      <p:ext uri="{BB962C8B-B14F-4D97-AF65-F5344CB8AC3E}">
        <p14:creationId xmlns:p14="http://schemas.microsoft.com/office/powerpoint/2010/main" val="1674677867"/>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0">
            <a:schemeClr val="accent6"/>
          </a:lnRef>
          <a:fillRef idx="3">
            <a:schemeClr val="accent6"/>
          </a:fillRef>
          <a:effectRef idx="3">
            <a:schemeClr val="accent6"/>
          </a:effectRef>
          <a:fontRef idx="minor">
            <a:schemeClr val="lt1"/>
          </a:fontRef>
        </p:style>
        <p:txBody>
          <a:bodyPr/>
          <a:lstStyle/>
          <a:p>
            <a:r>
              <a:rPr lang="en-IN" dirty="0" smtClean="0"/>
              <a:t>Initial setup in React for </a:t>
            </a:r>
            <a:r>
              <a:rPr lang="en-IN" dirty="0" err="1" smtClean="0"/>
              <a:t>Redux</a:t>
            </a:r>
            <a:endParaRPr lang="en-IN" dirty="0"/>
          </a:p>
        </p:txBody>
      </p:sp>
      <p:sp>
        <p:nvSpPr>
          <p:cNvPr id="3" name="Content Placeholder 2"/>
          <p:cNvSpPr>
            <a:spLocks noGrp="1"/>
          </p:cNvSpPr>
          <p:nvPr>
            <p:ph idx="1"/>
          </p:nvPr>
        </p:nvSpPr>
        <p:spPr>
          <a:xfrm>
            <a:off x="457200" y="1600201"/>
            <a:ext cx="8229600" cy="1324744"/>
          </a:xfrm>
        </p:spPr>
        <p:txBody>
          <a:bodyPr/>
          <a:lstStyle/>
          <a:p>
            <a:r>
              <a:rPr lang="en-IN" dirty="0" smtClean="0"/>
              <a:t>To work with </a:t>
            </a:r>
            <a:r>
              <a:rPr lang="en-IN" dirty="0" err="1" smtClean="0"/>
              <a:t>Redux</a:t>
            </a:r>
            <a:r>
              <a:rPr lang="en-IN" dirty="0" smtClean="0"/>
              <a:t> in React we need to install two packages: </a:t>
            </a:r>
            <a:r>
              <a:rPr lang="en-IN" b="1" dirty="0" err="1" smtClean="0">
                <a:solidFill>
                  <a:srgbClr val="FF0000"/>
                </a:solidFill>
              </a:rPr>
              <a:t>redux</a:t>
            </a:r>
            <a:r>
              <a:rPr lang="en-IN" dirty="0" smtClean="0"/>
              <a:t> and </a:t>
            </a:r>
            <a:r>
              <a:rPr lang="en-IN" b="1" dirty="0" smtClean="0">
                <a:solidFill>
                  <a:srgbClr val="FF0000"/>
                </a:solidFill>
              </a:rPr>
              <a:t>react-</a:t>
            </a:r>
            <a:r>
              <a:rPr lang="en-IN" b="1" dirty="0" err="1" smtClean="0">
                <a:solidFill>
                  <a:srgbClr val="FF0000"/>
                </a:solidFill>
              </a:rPr>
              <a:t>redux</a:t>
            </a:r>
            <a:r>
              <a:rPr lang="en-IN" dirty="0" smtClean="0"/>
              <a:t>.</a:t>
            </a:r>
          </a:p>
          <a:p>
            <a:endParaRPr lang="en-IN" dirty="0"/>
          </a:p>
        </p:txBody>
      </p:sp>
      <p:sp>
        <p:nvSpPr>
          <p:cNvPr id="4" name="Rounded Rectangle 3"/>
          <p:cNvSpPr/>
          <p:nvPr/>
        </p:nvSpPr>
        <p:spPr>
          <a:xfrm>
            <a:off x="539552" y="3212976"/>
            <a:ext cx="8136904" cy="720080"/>
          </a:xfrm>
          <a:prstGeom prst="roundRect">
            <a:avLst/>
          </a:prstGeom>
          <a:ln w="38100">
            <a:solidFill>
              <a:schemeClr val="accent2">
                <a:lumMod val="75000"/>
              </a:schemeClr>
            </a:solidFill>
            <a:prstDash val="sysDash"/>
          </a:ln>
        </p:spPr>
        <p:style>
          <a:lnRef idx="1">
            <a:schemeClr val="accent5"/>
          </a:lnRef>
          <a:fillRef idx="2">
            <a:schemeClr val="accent5"/>
          </a:fillRef>
          <a:effectRef idx="1">
            <a:schemeClr val="accent5"/>
          </a:effectRef>
          <a:fontRef idx="minor">
            <a:schemeClr val="dk1"/>
          </a:fontRef>
        </p:style>
        <p:txBody>
          <a:bodyPr rtlCol="0" anchor="ctr"/>
          <a:lstStyle/>
          <a:p>
            <a:pPr algn="ctr"/>
            <a:r>
              <a:rPr lang="en-IN" sz="4800" b="1" i="1" dirty="0" err="1"/>
              <a:t>n</a:t>
            </a:r>
            <a:r>
              <a:rPr lang="en-IN" sz="4800" b="1" i="1" dirty="0" err="1" smtClean="0"/>
              <a:t>pm</a:t>
            </a:r>
            <a:r>
              <a:rPr lang="en-IN" sz="4800" b="1" i="1" dirty="0" smtClean="0"/>
              <a:t> install </a:t>
            </a:r>
            <a:r>
              <a:rPr lang="en-IN" sz="4800" b="1" i="1" dirty="0" err="1" smtClean="0"/>
              <a:t>redux</a:t>
            </a:r>
            <a:endParaRPr lang="en-IN" sz="4800" b="1" i="1" dirty="0"/>
          </a:p>
        </p:txBody>
      </p:sp>
      <p:sp>
        <p:nvSpPr>
          <p:cNvPr id="5" name="Rounded Rectangle 4"/>
          <p:cNvSpPr/>
          <p:nvPr/>
        </p:nvSpPr>
        <p:spPr>
          <a:xfrm>
            <a:off x="506895" y="4293096"/>
            <a:ext cx="8136904" cy="720080"/>
          </a:xfrm>
          <a:prstGeom prst="roundRect">
            <a:avLst/>
          </a:prstGeom>
          <a:ln w="38100">
            <a:solidFill>
              <a:schemeClr val="accent2">
                <a:lumMod val="75000"/>
              </a:schemeClr>
            </a:solidFill>
            <a:prstDash val="sysDash"/>
          </a:ln>
        </p:spPr>
        <p:style>
          <a:lnRef idx="1">
            <a:schemeClr val="accent5"/>
          </a:lnRef>
          <a:fillRef idx="2">
            <a:schemeClr val="accent5"/>
          </a:fillRef>
          <a:effectRef idx="1">
            <a:schemeClr val="accent5"/>
          </a:effectRef>
          <a:fontRef idx="minor">
            <a:schemeClr val="dk1"/>
          </a:fontRef>
        </p:style>
        <p:txBody>
          <a:bodyPr rtlCol="0" anchor="ctr"/>
          <a:lstStyle/>
          <a:p>
            <a:pPr algn="ctr"/>
            <a:r>
              <a:rPr lang="en-IN" sz="4800" b="1" i="1" dirty="0" err="1"/>
              <a:t>n</a:t>
            </a:r>
            <a:r>
              <a:rPr lang="en-IN" sz="4800" b="1" i="1" dirty="0" err="1" smtClean="0"/>
              <a:t>pm</a:t>
            </a:r>
            <a:r>
              <a:rPr lang="en-IN" sz="4800" b="1" i="1" dirty="0" smtClean="0"/>
              <a:t> install react-</a:t>
            </a:r>
            <a:r>
              <a:rPr lang="en-IN" sz="4800" b="1" i="1" dirty="0" err="1" smtClean="0"/>
              <a:t>redux</a:t>
            </a:r>
            <a:endParaRPr lang="en-IN" sz="4800" b="1" i="1" dirty="0"/>
          </a:p>
        </p:txBody>
      </p:sp>
    </p:spTree>
    <p:extLst>
      <p:ext uri="{BB962C8B-B14F-4D97-AF65-F5344CB8AC3E}">
        <p14:creationId xmlns:p14="http://schemas.microsoft.com/office/powerpoint/2010/main" val="1634228871"/>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0">
            <a:schemeClr val="accent6"/>
          </a:lnRef>
          <a:fillRef idx="3">
            <a:schemeClr val="accent6"/>
          </a:fillRef>
          <a:effectRef idx="3">
            <a:schemeClr val="accent6"/>
          </a:effectRef>
          <a:fontRef idx="minor">
            <a:schemeClr val="lt1"/>
          </a:fontRef>
        </p:style>
        <p:txBody>
          <a:bodyPr/>
          <a:lstStyle/>
          <a:p>
            <a:r>
              <a:rPr lang="en-IN" dirty="0" smtClean="0"/>
              <a:t>Simple Implementation </a:t>
            </a:r>
            <a:r>
              <a:rPr lang="en-IN" dirty="0" err="1" smtClean="0"/>
              <a:t>Redux</a:t>
            </a:r>
            <a:endParaRPr lang="en-IN" dirty="0"/>
          </a:p>
        </p:txBody>
      </p:sp>
      <p:sp>
        <p:nvSpPr>
          <p:cNvPr id="3" name="Content Placeholder 2"/>
          <p:cNvSpPr>
            <a:spLocks noGrp="1"/>
          </p:cNvSpPr>
          <p:nvPr>
            <p:ph idx="1"/>
          </p:nvPr>
        </p:nvSpPr>
        <p:spPr/>
        <p:txBody>
          <a:bodyPr/>
          <a:lstStyle/>
          <a:p>
            <a:pPr marL="0" indent="0">
              <a:buNone/>
            </a:pPr>
            <a:r>
              <a:rPr lang="en-IN" dirty="0" smtClean="0"/>
              <a:t>What Actions need to be taken?</a:t>
            </a:r>
          </a:p>
          <a:p>
            <a:r>
              <a:rPr lang="en-IN" dirty="0" smtClean="0"/>
              <a:t>Create Action object.</a:t>
            </a:r>
          </a:p>
          <a:p>
            <a:r>
              <a:rPr lang="en-IN" dirty="0" smtClean="0"/>
              <a:t>Create a initial state</a:t>
            </a:r>
          </a:p>
          <a:p>
            <a:r>
              <a:rPr lang="en-IN" dirty="0" smtClean="0"/>
              <a:t>Import </a:t>
            </a:r>
            <a:r>
              <a:rPr lang="en-IN" dirty="0" err="1" smtClean="0"/>
              <a:t>redux</a:t>
            </a:r>
            <a:r>
              <a:rPr lang="en-IN" dirty="0" smtClean="0"/>
              <a:t> package</a:t>
            </a:r>
          </a:p>
          <a:p>
            <a:r>
              <a:rPr lang="en-IN" dirty="0" smtClean="0"/>
              <a:t>Create </a:t>
            </a:r>
            <a:r>
              <a:rPr lang="en-IN" dirty="0" err="1" smtClean="0"/>
              <a:t>redux</a:t>
            </a:r>
            <a:r>
              <a:rPr lang="en-IN" dirty="0" smtClean="0"/>
              <a:t> store</a:t>
            </a:r>
          </a:p>
          <a:p>
            <a:r>
              <a:rPr lang="en-IN" dirty="0" smtClean="0"/>
              <a:t>Provide this store to app component </a:t>
            </a:r>
            <a:endParaRPr lang="en-IN" dirty="0"/>
          </a:p>
        </p:txBody>
      </p:sp>
    </p:spTree>
    <p:extLst>
      <p:ext uri="{BB962C8B-B14F-4D97-AF65-F5344CB8AC3E}">
        <p14:creationId xmlns:p14="http://schemas.microsoft.com/office/powerpoint/2010/main" val="26262412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0">
            <a:schemeClr val="accent6"/>
          </a:lnRef>
          <a:fillRef idx="3">
            <a:schemeClr val="accent6"/>
          </a:fillRef>
          <a:effectRef idx="3">
            <a:schemeClr val="accent6"/>
          </a:effectRef>
          <a:fontRef idx="minor">
            <a:schemeClr val="lt1"/>
          </a:fontRef>
        </p:style>
        <p:txBody>
          <a:bodyPr/>
          <a:lstStyle/>
          <a:p>
            <a:r>
              <a:rPr lang="en-US" dirty="0"/>
              <a:t>Virtual DOM</a:t>
            </a:r>
            <a:endParaRPr lang="en-IN" dirty="0"/>
          </a:p>
        </p:txBody>
      </p:sp>
      <p:sp>
        <p:nvSpPr>
          <p:cNvPr id="3" name="Content Placeholder 2"/>
          <p:cNvSpPr>
            <a:spLocks noGrp="1"/>
          </p:cNvSpPr>
          <p:nvPr>
            <p:ph idx="1"/>
          </p:nvPr>
        </p:nvSpPr>
        <p:spPr/>
        <p:txBody>
          <a:bodyPr>
            <a:normAutofit fontScale="92500" lnSpcReduction="20000"/>
          </a:bodyPr>
          <a:lstStyle/>
          <a:p>
            <a:r>
              <a:rPr lang="en-IN" dirty="0" err="1" smtClean="0"/>
              <a:t>Updation</a:t>
            </a:r>
            <a:r>
              <a:rPr lang="en-IN" dirty="0" smtClean="0"/>
              <a:t> of DOM</a:t>
            </a:r>
          </a:p>
          <a:p>
            <a:pPr marL="0" indent="0">
              <a:buNone/>
            </a:pPr>
            <a:r>
              <a:rPr lang="en-IN" dirty="0"/>
              <a:t>	</a:t>
            </a:r>
            <a:r>
              <a:rPr lang="en-IN" dirty="0" smtClean="0"/>
              <a:t>- </a:t>
            </a:r>
            <a:r>
              <a:rPr lang="en-US" dirty="0"/>
              <a:t>Every time there is a change in the state </a:t>
            </a:r>
            <a:endParaRPr lang="en-US" dirty="0" smtClean="0"/>
          </a:p>
          <a:p>
            <a:pPr marL="0" indent="0">
              <a:buNone/>
            </a:pPr>
            <a:r>
              <a:rPr lang="en-US" dirty="0"/>
              <a:t>	</a:t>
            </a:r>
            <a:r>
              <a:rPr lang="en-US" dirty="0" smtClean="0"/>
              <a:t>   of </a:t>
            </a:r>
            <a:r>
              <a:rPr lang="en-US" dirty="0"/>
              <a:t>your application, the DOM gets </a:t>
            </a:r>
            <a:r>
              <a:rPr lang="en-US" dirty="0" smtClean="0"/>
              <a:t>	  </a:t>
            </a:r>
          </a:p>
          <a:p>
            <a:pPr marL="0" indent="0">
              <a:buNone/>
            </a:pPr>
            <a:r>
              <a:rPr lang="en-US" dirty="0"/>
              <a:t>	</a:t>
            </a:r>
            <a:r>
              <a:rPr lang="en-US" dirty="0" smtClean="0"/>
              <a:t>   updated </a:t>
            </a:r>
            <a:r>
              <a:rPr lang="en-US" dirty="0"/>
              <a:t>to reflect that change in the UI</a:t>
            </a:r>
            <a:r>
              <a:rPr lang="en-US" dirty="0" smtClean="0"/>
              <a:t>.</a:t>
            </a:r>
          </a:p>
          <a:p>
            <a:pPr marL="0" indent="0">
              <a:buNone/>
            </a:pPr>
            <a:r>
              <a:rPr lang="en-US" dirty="0"/>
              <a:t>	</a:t>
            </a:r>
            <a:r>
              <a:rPr lang="en-US" dirty="0" smtClean="0"/>
              <a:t>- This is problem with large number of </a:t>
            </a:r>
          </a:p>
          <a:p>
            <a:pPr marL="0" indent="0">
              <a:buNone/>
            </a:pPr>
            <a:r>
              <a:rPr lang="en-US" dirty="0"/>
              <a:t>	</a:t>
            </a:r>
            <a:r>
              <a:rPr lang="en-US" dirty="0" smtClean="0"/>
              <a:t>   elements in UI.</a:t>
            </a:r>
          </a:p>
          <a:p>
            <a:pPr marL="0" indent="0">
              <a:buNone/>
            </a:pPr>
            <a:r>
              <a:rPr lang="en-US" dirty="0"/>
              <a:t>	</a:t>
            </a:r>
            <a:r>
              <a:rPr lang="en-US" dirty="0" smtClean="0"/>
              <a:t>- Problems are: </a:t>
            </a:r>
            <a:r>
              <a:rPr lang="en-US" b="1" dirty="0" smtClean="0">
                <a:solidFill>
                  <a:srgbClr val="00B050"/>
                </a:solidFill>
              </a:rPr>
              <a:t>how frequently is it </a:t>
            </a:r>
          </a:p>
          <a:p>
            <a:pPr marL="0" indent="0">
              <a:buNone/>
            </a:pPr>
            <a:r>
              <a:rPr lang="en-US" b="1" dirty="0">
                <a:solidFill>
                  <a:srgbClr val="00B050"/>
                </a:solidFill>
              </a:rPr>
              <a:t>	</a:t>
            </a:r>
            <a:r>
              <a:rPr lang="en-US" b="1" dirty="0" smtClean="0">
                <a:solidFill>
                  <a:srgbClr val="00B050"/>
                </a:solidFill>
              </a:rPr>
              <a:t>   updated? </a:t>
            </a:r>
            <a:r>
              <a:rPr lang="en-US" b="1" dirty="0" smtClean="0">
                <a:solidFill>
                  <a:schemeClr val="accent2">
                    <a:lumMod val="75000"/>
                  </a:schemeClr>
                </a:solidFill>
              </a:rPr>
              <a:t>Any CSS property changes?</a:t>
            </a:r>
            <a:r>
              <a:rPr lang="en-US" dirty="0"/>
              <a:t> </a:t>
            </a:r>
            <a:r>
              <a:rPr lang="en-US" b="1" dirty="0" smtClean="0">
                <a:solidFill>
                  <a:srgbClr val="0070C0"/>
                </a:solidFill>
              </a:rPr>
              <a:t>Any </a:t>
            </a:r>
          </a:p>
          <a:p>
            <a:pPr marL="0" indent="0">
              <a:buNone/>
            </a:pPr>
            <a:r>
              <a:rPr lang="en-US" b="1" dirty="0">
                <a:solidFill>
                  <a:srgbClr val="0070C0"/>
                </a:solidFill>
              </a:rPr>
              <a:t>	</a:t>
            </a:r>
            <a:r>
              <a:rPr lang="en-US" b="1" dirty="0" smtClean="0">
                <a:solidFill>
                  <a:srgbClr val="0070C0"/>
                </a:solidFill>
              </a:rPr>
              <a:t>  new element is added or removed?</a:t>
            </a:r>
            <a:endParaRPr lang="en-IN" b="1" dirty="0">
              <a:solidFill>
                <a:srgbClr val="0070C0"/>
              </a:solidFill>
            </a:endParaRPr>
          </a:p>
        </p:txBody>
      </p:sp>
    </p:spTree>
    <p:extLst>
      <p:ext uri="{BB962C8B-B14F-4D97-AF65-F5344CB8AC3E}">
        <p14:creationId xmlns:p14="http://schemas.microsoft.com/office/powerpoint/2010/main" val="385761545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0">
            <a:schemeClr val="accent6"/>
          </a:lnRef>
          <a:fillRef idx="3">
            <a:schemeClr val="accent6"/>
          </a:fillRef>
          <a:effectRef idx="3">
            <a:schemeClr val="accent6"/>
          </a:effectRef>
          <a:fontRef idx="minor">
            <a:schemeClr val="lt1"/>
          </a:fontRef>
        </p:style>
        <p:txBody>
          <a:bodyPr/>
          <a:lstStyle/>
          <a:p>
            <a:r>
              <a:rPr lang="en-IN" dirty="0" smtClean="0"/>
              <a:t>Simple Implementation </a:t>
            </a:r>
            <a:r>
              <a:rPr lang="en-IN" dirty="0" err="1" smtClean="0"/>
              <a:t>Redux</a:t>
            </a:r>
            <a:endParaRPr lang="en-IN" dirty="0"/>
          </a:p>
        </p:txBody>
      </p:sp>
      <p:sp>
        <p:nvSpPr>
          <p:cNvPr id="3" name="Content Placeholder 2"/>
          <p:cNvSpPr>
            <a:spLocks noGrp="1"/>
          </p:cNvSpPr>
          <p:nvPr>
            <p:ph idx="1"/>
          </p:nvPr>
        </p:nvSpPr>
        <p:spPr/>
        <p:txBody>
          <a:bodyPr/>
          <a:lstStyle/>
          <a:p>
            <a:pPr marL="0" indent="0">
              <a:buNone/>
            </a:pPr>
            <a:r>
              <a:rPr lang="en-IN" dirty="0" smtClean="0"/>
              <a:t>Responsibilities of </a:t>
            </a:r>
            <a:r>
              <a:rPr lang="en-IN" dirty="0" err="1" smtClean="0"/>
              <a:t>Redux</a:t>
            </a:r>
            <a:r>
              <a:rPr lang="en-IN" dirty="0" smtClean="0"/>
              <a:t> Store:</a:t>
            </a:r>
          </a:p>
          <a:p>
            <a:r>
              <a:rPr lang="en-IN" dirty="0" smtClean="0"/>
              <a:t>Holds application state</a:t>
            </a:r>
          </a:p>
          <a:p>
            <a:r>
              <a:rPr lang="en-IN" dirty="0" smtClean="0"/>
              <a:t>Allows access to state via </a:t>
            </a:r>
            <a:r>
              <a:rPr lang="en-IN" dirty="0" err="1" smtClean="0"/>
              <a:t>getState</a:t>
            </a:r>
            <a:r>
              <a:rPr lang="en-IN" dirty="0" smtClean="0"/>
              <a:t> function</a:t>
            </a:r>
          </a:p>
          <a:p>
            <a:r>
              <a:rPr lang="en-IN" dirty="0" smtClean="0"/>
              <a:t>Allows state to be updated using dispatch(action)</a:t>
            </a:r>
          </a:p>
          <a:p>
            <a:r>
              <a:rPr lang="en-IN" dirty="0" smtClean="0"/>
              <a:t>Register listener via subscribe(listener) </a:t>
            </a:r>
          </a:p>
          <a:p>
            <a:pPr marL="0" indent="0">
              <a:buNone/>
            </a:pPr>
            <a:r>
              <a:rPr lang="en-IN" dirty="0" smtClean="0"/>
              <a:t> </a:t>
            </a:r>
            <a:endParaRPr lang="en-IN" dirty="0"/>
          </a:p>
        </p:txBody>
      </p:sp>
    </p:spTree>
    <p:extLst>
      <p:ext uri="{BB962C8B-B14F-4D97-AF65-F5344CB8AC3E}">
        <p14:creationId xmlns:p14="http://schemas.microsoft.com/office/powerpoint/2010/main" val="3551137507"/>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0">
            <a:schemeClr val="accent6"/>
          </a:lnRef>
          <a:fillRef idx="3">
            <a:schemeClr val="accent6"/>
          </a:fillRef>
          <a:effectRef idx="3">
            <a:schemeClr val="accent6"/>
          </a:effectRef>
          <a:fontRef idx="minor">
            <a:schemeClr val="lt1"/>
          </a:fontRef>
        </p:style>
        <p:txBody>
          <a:bodyPr/>
          <a:lstStyle/>
          <a:p>
            <a:r>
              <a:rPr lang="en-IN" dirty="0" err="1" smtClean="0"/>
              <a:t>Redux</a:t>
            </a:r>
            <a:r>
              <a:rPr lang="en-IN" dirty="0" smtClean="0"/>
              <a:t> Example</a:t>
            </a:r>
            <a:endParaRPr lang="en-IN" dirty="0"/>
          </a:p>
        </p:txBody>
      </p:sp>
      <p:sp>
        <p:nvSpPr>
          <p:cNvPr id="3" name="Content Placeholder 2"/>
          <p:cNvSpPr>
            <a:spLocks noGrp="1"/>
          </p:cNvSpPr>
          <p:nvPr>
            <p:ph idx="1"/>
          </p:nvPr>
        </p:nvSpPr>
        <p:spPr/>
        <p:txBody>
          <a:bodyPr/>
          <a:lstStyle/>
          <a:p>
            <a:pPr marL="0" indent="0">
              <a:buNone/>
            </a:pPr>
            <a:r>
              <a:rPr lang="en-IN" b="1" i="1" dirty="0" smtClean="0">
                <a:solidFill>
                  <a:schemeClr val="accent6">
                    <a:lumMod val="50000"/>
                  </a:schemeClr>
                </a:solidFill>
              </a:rPr>
              <a:t>Initial setup for example</a:t>
            </a:r>
            <a:r>
              <a:rPr lang="en-IN" dirty="0" smtClean="0"/>
              <a:t>:[</a:t>
            </a:r>
            <a:r>
              <a:rPr lang="en-IN" i="1" u="sng" dirty="0" smtClean="0"/>
              <a:t>create folder with any name and go to that folder using command prompt and follow the given steps</a:t>
            </a:r>
            <a:r>
              <a:rPr lang="en-IN" dirty="0" smtClean="0"/>
              <a:t>]</a:t>
            </a:r>
          </a:p>
          <a:p>
            <a:pPr marL="514350" indent="-514350">
              <a:buFont typeface="+mj-lt"/>
              <a:buAutoNum type="arabicPeriod"/>
            </a:pPr>
            <a:r>
              <a:rPr lang="en-IN" dirty="0" smtClean="0">
                <a:effectLst>
                  <a:outerShdw blurRad="38100" dist="38100" dir="2700000" algn="tl">
                    <a:srgbClr val="000000">
                      <a:alpha val="43137"/>
                    </a:srgbClr>
                  </a:outerShdw>
                </a:effectLst>
              </a:rPr>
              <a:t>Type at command prompt: </a:t>
            </a:r>
            <a:r>
              <a:rPr lang="en-IN" b="1" dirty="0" err="1" smtClean="0">
                <a:solidFill>
                  <a:srgbClr val="FF0000"/>
                </a:solidFill>
                <a:effectLst>
                  <a:outerShdw blurRad="38100" dist="38100" dir="2700000" algn="tl">
                    <a:srgbClr val="000000">
                      <a:alpha val="43137"/>
                    </a:srgbClr>
                  </a:outerShdw>
                </a:effectLst>
              </a:rPr>
              <a:t>npm</a:t>
            </a:r>
            <a:r>
              <a:rPr lang="en-IN" b="1" dirty="0" smtClean="0">
                <a:solidFill>
                  <a:srgbClr val="FF0000"/>
                </a:solidFill>
                <a:effectLst>
                  <a:outerShdw blurRad="38100" dist="38100" dir="2700000" algn="tl">
                    <a:srgbClr val="000000">
                      <a:alpha val="43137"/>
                    </a:srgbClr>
                  </a:outerShdw>
                </a:effectLst>
              </a:rPr>
              <a:t> </a:t>
            </a:r>
            <a:r>
              <a:rPr lang="en-IN" b="1" dirty="0" err="1" smtClean="0">
                <a:solidFill>
                  <a:srgbClr val="FF0000"/>
                </a:solidFill>
                <a:effectLst>
                  <a:outerShdw blurRad="38100" dist="38100" dir="2700000" algn="tl">
                    <a:srgbClr val="000000">
                      <a:alpha val="43137"/>
                    </a:srgbClr>
                  </a:outerShdw>
                </a:effectLst>
              </a:rPr>
              <a:t>init</a:t>
            </a:r>
            <a:endParaRPr lang="en-IN" b="1" dirty="0" smtClean="0">
              <a:solidFill>
                <a:srgbClr val="FF0000"/>
              </a:solidFill>
              <a:effectLst>
                <a:outerShdw blurRad="38100" dist="38100" dir="2700000" algn="tl">
                  <a:srgbClr val="000000">
                    <a:alpha val="43137"/>
                  </a:srgbClr>
                </a:outerShdw>
              </a:effectLst>
            </a:endParaRPr>
          </a:p>
          <a:p>
            <a:pPr marL="514350" indent="-514350">
              <a:buFont typeface="+mj-lt"/>
              <a:buAutoNum type="arabicPeriod"/>
            </a:pPr>
            <a:r>
              <a:rPr lang="en-IN" dirty="0" smtClean="0">
                <a:effectLst>
                  <a:outerShdw blurRad="38100" dist="38100" dir="2700000" algn="tl">
                    <a:srgbClr val="000000">
                      <a:alpha val="43137"/>
                    </a:srgbClr>
                  </a:outerShdw>
                </a:effectLst>
              </a:rPr>
              <a:t>Install required packages: </a:t>
            </a:r>
            <a:r>
              <a:rPr lang="en-IN" b="1" dirty="0" err="1" smtClean="0">
                <a:solidFill>
                  <a:srgbClr val="FF0000"/>
                </a:solidFill>
                <a:effectLst>
                  <a:outerShdw blurRad="38100" dist="38100" dir="2700000" algn="tl">
                    <a:srgbClr val="000000">
                      <a:alpha val="43137"/>
                    </a:srgbClr>
                  </a:outerShdw>
                </a:effectLst>
              </a:rPr>
              <a:t>npm</a:t>
            </a:r>
            <a:r>
              <a:rPr lang="en-IN" b="1" dirty="0" smtClean="0">
                <a:solidFill>
                  <a:srgbClr val="FF0000"/>
                </a:solidFill>
                <a:effectLst>
                  <a:outerShdw blurRad="38100" dist="38100" dir="2700000" algn="tl">
                    <a:srgbClr val="000000">
                      <a:alpha val="43137"/>
                    </a:srgbClr>
                  </a:outerShdw>
                </a:effectLst>
              </a:rPr>
              <a:t> install </a:t>
            </a:r>
            <a:r>
              <a:rPr lang="en-IN" b="1" dirty="0" err="1" smtClean="0">
                <a:solidFill>
                  <a:srgbClr val="FF0000"/>
                </a:solidFill>
                <a:effectLst>
                  <a:outerShdw blurRad="38100" dist="38100" dir="2700000" algn="tl">
                    <a:srgbClr val="000000">
                      <a:alpha val="43137"/>
                    </a:srgbClr>
                  </a:outerShdw>
                </a:effectLst>
              </a:rPr>
              <a:t>redux</a:t>
            </a:r>
            <a:endParaRPr lang="en-IN" b="1" dirty="0" smtClean="0">
              <a:solidFill>
                <a:srgbClr val="FF0000"/>
              </a:solidFill>
              <a:effectLst>
                <a:outerShdw blurRad="38100" dist="38100" dir="2700000" algn="tl">
                  <a:srgbClr val="000000">
                    <a:alpha val="43137"/>
                  </a:srgbClr>
                </a:outerShdw>
              </a:effectLst>
            </a:endParaRPr>
          </a:p>
          <a:p>
            <a:pPr marL="514350" indent="-514350">
              <a:buFont typeface="+mj-lt"/>
              <a:buAutoNum type="arabicPeriod"/>
            </a:pPr>
            <a:r>
              <a:rPr lang="en-IN" dirty="0" smtClean="0">
                <a:effectLst>
                  <a:outerShdw blurRad="38100" dist="38100" dir="2700000" algn="tl">
                    <a:srgbClr val="000000">
                      <a:alpha val="43137"/>
                    </a:srgbClr>
                  </a:outerShdw>
                </a:effectLst>
              </a:rPr>
              <a:t>Create a file : </a:t>
            </a:r>
            <a:r>
              <a:rPr lang="en-IN" b="1" dirty="0" smtClean="0">
                <a:solidFill>
                  <a:srgbClr val="FF0000"/>
                </a:solidFill>
                <a:effectLst>
                  <a:outerShdw blurRad="38100" dist="38100" dir="2700000" algn="tl">
                    <a:srgbClr val="000000">
                      <a:alpha val="43137"/>
                    </a:srgbClr>
                  </a:outerShdw>
                </a:effectLst>
              </a:rPr>
              <a:t>index.js</a:t>
            </a:r>
            <a:endParaRPr lang="en-IN" b="1" dirty="0">
              <a:solidFill>
                <a:srgbClr val="FF00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105288923"/>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0">
            <a:schemeClr val="accent6"/>
          </a:lnRef>
          <a:fillRef idx="3">
            <a:schemeClr val="accent6"/>
          </a:fillRef>
          <a:effectRef idx="3">
            <a:schemeClr val="accent6"/>
          </a:effectRef>
          <a:fontRef idx="minor">
            <a:schemeClr val="lt1"/>
          </a:fontRef>
        </p:style>
        <p:txBody>
          <a:bodyPr/>
          <a:lstStyle/>
          <a:p>
            <a:r>
              <a:rPr lang="en-IN" dirty="0" err="1" smtClean="0"/>
              <a:t>Redux</a:t>
            </a:r>
            <a:r>
              <a:rPr lang="en-IN" dirty="0" smtClean="0"/>
              <a:t> Example</a:t>
            </a:r>
            <a:endParaRPr lang="en-IN" dirty="0"/>
          </a:p>
        </p:txBody>
      </p:sp>
      <p:pic>
        <p:nvPicPr>
          <p:cNvPr id="307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835696" y="2636912"/>
            <a:ext cx="5137727" cy="33843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1547664" y="1700808"/>
            <a:ext cx="5862695" cy="646331"/>
          </a:xfrm>
          <a:prstGeom prst="rect">
            <a:avLst/>
          </a:prstGeom>
        </p:spPr>
        <p:style>
          <a:lnRef idx="1">
            <a:schemeClr val="accent4"/>
          </a:lnRef>
          <a:fillRef idx="2">
            <a:schemeClr val="accent4"/>
          </a:fillRef>
          <a:effectRef idx="1">
            <a:schemeClr val="accent4"/>
          </a:effectRef>
          <a:fontRef idx="minor">
            <a:schemeClr val="dk1"/>
          </a:fontRef>
        </p:style>
        <p:txBody>
          <a:bodyPr wrap="none" rtlCol="0">
            <a:spAutoFit/>
          </a:bodyPr>
          <a:lstStyle/>
          <a:p>
            <a:pPr marL="342900" indent="-342900">
              <a:buAutoNum type="arabicPeriod"/>
            </a:pPr>
            <a:r>
              <a:rPr lang="en-IN" dirty="0" smtClean="0"/>
              <a:t>Create action object </a:t>
            </a:r>
            <a:r>
              <a:rPr lang="en-IN" dirty="0" err="1" smtClean="0"/>
              <a:t>buyBook</a:t>
            </a:r>
            <a:r>
              <a:rPr lang="en-IN" dirty="0" smtClean="0"/>
              <a:t>. Whenever this function is </a:t>
            </a:r>
          </a:p>
          <a:p>
            <a:r>
              <a:rPr lang="en-IN" dirty="0" smtClean="0"/>
              <a:t>       called the object is returned</a:t>
            </a:r>
            <a:endParaRPr lang="en-IN" dirty="0"/>
          </a:p>
        </p:txBody>
      </p:sp>
    </p:spTree>
    <p:extLst>
      <p:ext uri="{BB962C8B-B14F-4D97-AF65-F5344CB8AC3E}">
        <p14:creationId xmlns:p14="http://schemas.microsoft.com/office/powerpoint/2010/main" val="3478964119"/>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0">
            <a:schemeClr val="accent6"/>
          </a:lnRef>
          <a:fillRef idx="3">
            <a:schemeClr val="accent6"/>
          </a:fillRef>
          <a:effectRef idx="3">
            <a:schemeClr val="accent6"/>
          </a:effectRef>
          <a:fontRef idx="minor">
            <a:schemeClr val="lt1"/>
          </a:fontRef>
        </p:style>
        <p:txBody>
          <a:bodyPr/>
          <a:lstStyle/>
          <a:p>
            <a:r>
              <a:rPr lang="en-IN" dirty="0" err="1" smtClean="0"/>
              <a:t>Redux</a:t>
            </a:r>
            <a:r>
              <a:rPr lang="en-IN" dirty="0" smtClean="0"/>
              <a:t> Example</a:t>
            </a:r>
            <a:endParaRPr lang="en-IN"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3" y="1772816"/>
            <a:ext cx="5688632" cy="48965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539553" y="1844824"/>
            <a:ext cx="3312367" cy="10801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p:cNvSpPr/>
          <p:nvPr/>
        </p:nvSpPr>
        <p:spPr>
          <a:xfrm>
            <a:off x="1331640" y="3284984"/>
            <a:ext cx="4320480" cy="4320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p:cNvSpPr/>
          <p:nvPr/>
        </p:nvSpPr>
        <p:spPr>
          <a:xfrm>
            <a:off x="1979712" y="4437112"/>
            <a:ext cx="3600400" cy="720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p:cNvSpPr txBox="1"/>
          <p:nvPr/>
        </p:nvSpPr>
        <p:spPr>
          <a:xfrm>
            <a:off x="6516216" y="1772816"/>
            <a:ext cx="2304256"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r>
              <a:rPr lang="en-IN" dirty="0" smtClean="0"/>
              <a:t>Crete the initial state</a:t>
            </a:r>
            <a:endParaRPr lang="en-IN" dirty="0"/>
          </a:p>
        </p:txBody>
      </p:sp>
      <p:sp>
        <p:nvSpPr>
          <p:cNvPr id="8" name="TextBox 7"/>
          <p:cNvSpPr txBox="1"/>
          <p:nvPr/>
        </p:nvSpPr>
        <p:spPr>
          <a:xfrm>
            <a:off x="6516216" y="2924944"/>
            <a:ext cx="2160240" cy="1200329"/>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r>
              <a:rPr lang="en-IN" dirty="0" smtClean="0"/>
              <a:t>Create the reducer with state as initial state and action object</a:t>
            </a:r>
            <a:endParaRPr lang="en-IN" dirty="0"/>
          </a:p>
        </p:txBody>
      </p:sp>
      <p:sp>
        <p:nvSpPr>
          <p:cNvPr id="9" name="TextBox 8"/>
          <p:cNvSpPr txBox="1"/>
          <p:nvPr/>
        </p:nvSpPr>
        <p:spPr>
          <a:xfrm>
            <a:off x="6516216" y="4437112"/>
            <a:ext cx="2304256" cy="923330"/>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r>
              <a:rPr lang="en-IN" dirty="0" smtClean="0"/>
              <a:t>Modification of global state and new state is returned</a:t>
            </a:r>
            <a:endParaRPr lang="en-IN" dirty="0"/>
          </a:p>
        </p:txBody>
      </p:sp>
      <p:cxnSp>
        <p:nvCxnSpPr>
          <p:cNvPr id="11" name="Straight Arrow Connector 10"/>
          <p:cNvCxnSpPr>
            <a:stCxn id="7" idx="1"/>
          </p:cNvCxnSpPr>
          <p:nvPr/>
        </p:nvCxnSpPr>
        <p:spPr>
          <a:xfrm flipH="1">
            <a:off x="3851920" y="1957482"/>
            <a:ext cx="2664296" cy="31939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8" idx="1"/>
            <a:endCxn id="5" idx="3"/>
          </p:cNvCxnSpPr>
          <p:nvPr/>
        </p:nvCxnSpPr>
        <p:spPr>
          <a:xfrm flipH="1" flipV="1">
            <a:off x="5652120" y="3501008"/>
            <a:ext cx="864096" cy="24101"/>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9" idx="1"/>
          </p:cNvCxnSpPr>
          <p:nvPr/>
        </p:nvCxnSpPr>
        <p:spPr>
          <a:xfrm flipH="1">
            <a:off x="5652120" y="4898777"/>
            <a:ext cx="864096" cy="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2800748"/>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0">
            <a:schemeClr val="accent6"/>
          </a:lnRef>
          <a:fillRef idx="3">
            <a:schemeClr val="accent6"/>
          </a:fillRef>
          <a:effectRef idx="3">
            <a:schemeClr val="accent6"/>
          </a:effectRef>
          <a:fontRef idx="minor">
            <a:schemeClr val="lt1"/>
          </a:fontRef>
        </p:style>
        <p:txBody>
          <a:bodyPr/>
          <a:lstStyle/>
          <a:p>
            <a:r>
              <a:rPr lang="en-IN" dirty="0" err="1" smtClean="0"/>
              <a:t>Redux</a:t>
            </a:r>
            <a:r>
              <a:rPr lang="en-IN" dirty="0" smtClean="0"/>
              <a:t> Example</a:t>
            </a:r>
            <a:endParaRPr lang="en-IN"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1702" y="2204863"/>
            <a:ext cx="3990975" cy="371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520" y="3068960"/>
            <a:ext cx="6368578" cy="31275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p:cNvSpPr/>
          <p:nvPr/>
        </p:nvSpPr>
        <p:spPr>
          <a:xfrm>
            <a:off x="251520" y="3140968"/>
            <a:ext cx="3528392" cy="3600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6"/>
          <p:cNvSpPr/>
          <p:nvPr/>
        </p:nvSpPr>
        <p:spPr>
          <a:xfrm>
            <a:off x="251520" y="4509120"/>
            <a:ext cx="6368578" cy="3600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p:cNvSpPr/>
          <p:nvPr/>
        </p:nvSpPr>
        <p:spPr>
          <a:xfrm>
            <a:off x="251520" y="4941168"/>
            <a:ext cx="2592288" cy="125537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p:cNvSpPr txBox="1"/>
          <p:nvPr/>
        </p:nvSpPr>
        <p:spPr>
          <a:xfrm>
            <a:off x="6732240" y="3068960"/>
            <a:ext cx="1944216" cy="646331"/>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r>
              <a:rPr lang="en-IN" dirty="0" smtClean="0"/>
              <a:t>Create store with </a:t>
            </a:r>
            <a:r>
              <a:rPr lang="en-IN" dirty="0" err="1" smtClean="0"/>
              <a:t>redux</a:t>
            </a:r>
            <a:endParaRPr lang="en-IN" dirty="0"/>
          </a:p>
        </p:txBody>
      </p:sp>
      <p:sp>
        <p:nvSpPr>
          <p:cNvPr id="10" name="TextBox 9"/>
          <p:cNvSpPr txBox="1"/>
          <p:nvPr/>
        </p:nvSpPr>
        <p:spPr>
          <a:xfrm>
            <a:off x="6804248" y="4365104"/>
            <a:ext cx="1944216" cy="646331"/>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r>
              <a:rPr lang="en-IN" dirty="0" smtClean="0"/>
              <a:t>Registering listener</a:t>
            </a:r>
            <a:endParaRPr lang="en-IN" dirty="0"/>
          </a:p>
        </p:txBody>
      </p:sp>
      <p:sp>
        <p:nvSpPr>
          <p:cNvPr id="11" name="TextBox 10"/>
          <p:cNvSpPr txBox="1"/>
          <p:nvPr/>
        </p:nvSpPr>
        <p:spPr>
          <a:xfrm>
            <a:off x="6804248" y="5301208"/>
            <a:ext cx="2160240" cy="923330"/>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en-IN" dirty="0" smtClean="0"/>
              <a:t>Updating state with dispatch method of </a:t>
            </a:r>
            <a:r>
              <a:rPr lang="en-IN" dirty="0" err="1" smtClean="0"/>
              <a:t>srore</a:t>
            </a:r>
            <a:endParaRPr lang="en-IN" dirty="0"/>
          </a:p>
        </p:txBody>
      </p:sp>
      <p:cxnSp>
        <p:nvCxnSpPr>
          <p:cNvPr id="13" name="Straight Arrow Connector 12"/>
          <p:cNvCxnSpPr>
            <a:stCxn id="9" idx="1"/>
          </p:cNvCxnSpPr>
          <p:nvPr/>
        </p:nvCxnSpPr>
        <p:spPr>
          <a:xfrm flipH="1" flipV="1">
            <a:off x="3779912" y="3320988"/>
            <a:ext cx="2952328" cy="71138"/>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11" idx="1"/>
          </p:cNvCxnSpPr>
          <p:nvPr/>
        </p:nvCxnSpPr>
        <p:spPr>
          <a:xfrm flipH="1" flipV="1">
            <a:off x="2843808" y="5568854"/>
            <a:ext cx="3960440" cy="194019"/>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421702" y="1700808"/>
            <a:ext cx="3502226" cy="369332"/>
          </a:xfrm>
          <a:prstGeom prst="rect">
            <a:avLst/>
          </a:prstGeom>
        </p:spPr>
        <p:style>
          <a:lnRef idx="1">
            <a:schemeClr val="accent2"/>
          </a:lnRef>
          <a:fillRef idx="3">
            <a:schemeClr val="accent2"/>
          </a:fillRef>
          <a:effectRef idx="2">
            <a:schemeClr val="accent2"/>
          </a:effectRef>
          <a:fontRef idx="minor">
            <a:schemeClr val="lt1"/>
          </a:fontRef>
        </p:style>
        <p:txBody>
          <a:bodyPr wrap="square" rtlCol="0">
            <a:spAutoFit/>
          </a:bodyPr>
          <a:lstStyle/>
          <a:p>
            <a:r>
              <a:rPr lang="en-IN" dirty="0" smtClean="0"/>
              <a:t>Import </a:t>
            </a:r>
            <a:r>
              <a:rPr lang="en-IN" dirty="0" err="1" smtClean="0"/>
              <a:t>redux</a:t>
            </a:r>
            <a:r>
              <a:rPr lang="en-IN" dirty="0" smtClean="0"/>
              <a:t> module</a:t>
            </a:r>
            <a:endParaRPr lang="en-IN" dirty="0"/>
          </a:p>
        </p:txBody>
      </p:sp>
    </p:spTree>
    <p:extLst>
      <p:ext uri="{BB962C8B-B14F-4D97-AF65-F5344CB8AC3E}">
        <p14:creationId xmlns:p14="http://schemas.microsoft.com/office/powerpoint/2010/main" val="3461993787"/>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0">
            <a:schemeClr val="accent6"/>
          </a:lnRef>
          <a:fillRef idx="3">
            <a:schemeClr val="accent6"/>
          </a:fillRef>
          <a:effectRef idx="3">
            <a:schemeClr val="accent6"/>
          </a:effectRef>
          <a:fontRef idx="minor">
            <a:schemeClr val="lt1"/>
          </a:fontRef>
        </p:style>
        <p:txBody>
          <a:bodyPr/>
          <a:lstStyle/>
          <a:p>
            <a:r>
              <a:rPr lang="en-IN" dirty="0" err="1"/>
              <a:t>Redux</a:t>
            </a:r>
            <a:r>
              <a:rPr lang="en-IN" dirty="0"/>
              <a:t> Example</a:t>
            </a:r>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584" y="2924944"/>
            <a:ext cx="7483408" cy="16451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08975015"/>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0">
            <a:schemeClr val="accent6"/>
          </a:lnRef>
          <a:fillRef idx="3">
            <a:schemeClr val="accent6"/>
          </a:fillRef>
          <a:effectRef idx="3">
            <a:schemeClr val="accent6"/>
          </a:effectRef>
          <a:fontRef idx="minor">
            <a:schemeClr val="lt1"/>
          </a:fontRef>
        </p:style>
        <p:txBody>
          <a:bodyPr/>
          <a:lstStyle/>
          <a:p>
            <a:r>
              <a:rPr lang="en-IN" dirty="0" smtClean="0"/>
              <a:t>Multiple State in </a:t>
            </a:r>
            <a:r>
              <a:rPr lang="en-IN" dirty="0" err="1" smtClean="0"/>
              <a:t>Redux</a:t>
            </a:r>
            <a:endParaRPr lang="en-IN" dirty="0"/>
          </a:p>
        </p:txBody>
      </p:sp>
      <p:sp>
        <p:nvSpPr>
          <p:cNvPr id="3" name="Content Placeholder 2"/>
          <p:cNvSpPr>
            <a:spLocks noGrp="1"/>
          </p:cNvSpPr>
          <p:nvPr>
            <p:ph idx="1"/>
          </p:nvPr>
        </p:nvSpPr>
        <p:spPr/>
        <p:txBody>
          <a:bodyPr>
            <a:normAutofit fontScale="92500"/>
          </a:bodyPr>
          <a:lstStyle/>
          <a:p>
            <a:r>
              <a:rPr lang="en-IN" dirty="0" smtClean="0"/>
              <a:t>In web application, we often use components to build application.</a:t>
            </a:r>
          </a:p>
          <a:p>
            <a:r>
              <a:rPr lang="en-IN" dirty="0" smtClean="0"/>
              <a:t>Any component is very complex entity.</a:t>
            </a:r>
          </a:p>
          <a:p>
            <a:r>
              <a:rPr lang="en-IN" dirty="0" smtClean="0"/>
              <a:t>To represent state of such complex entity we may need different state information of different type.</a:t>
            </a:r>
          </a:p>
          <a:p>
            <a:r>
              <a:rPr lang="en-IN" dirty="0" smtClean="0"/>
              <a:t>For our buy book example, we may need to maintain different type of books like-horror or adventure books. Therefore, we need to maintain different state for  different books.</a:t>
            </a:r>
            <a:endParaRPr lang="en-IN" dirty="0"/>
          </a:p>
        </p:txBody>
      </p:sp>
    </p:spTree>
    <p:extLst>
      <p:ext uri="{BB962C8B-B14F-4D97-AF65-F5344CB8AC3E}">
        <p14:creationId xmlns:p14="http://schemas.microsoft.com/office/powerpoint/2010/main" val="3503005520"/>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0">
            <a:schemeClr val="accent6"/>
          </a:lnRef>
          <a:fillRef idx="3">
            <a:schemeClr val="accent6"/>
          </a:fillRef>
          <a:effectRef idx="3">
            <a:schemeClr val="accent6"/>
          </a:effectRef>
          <a:fontRef idx="minor">
            <a:schemeClr val="lt1"/>
          </a:fontRef>
        </p:style>
        <p:txBody>
          <a:bodyPr/>
          <a:lstStyle/>
          <a:p>
            <a:r>
              <a:rPr lang="en-IN" dirty="0" err="1" smtClean="0"/>
              <a:t>Redux</a:t>
            </a:r>
            <a:r>
              <a:rPr lang="en-IN" dirty="0" smtClean="0"/>
              <a:t> Example</a:t>
            </a:r>
            <a:endParaRPr lang="en-IN"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1495940"/>
            <a:ext cx="6019800" cy="5229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6948264" y="2949044"/>
            <a:ext cx="2016224" cy="1200329"/>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r>
              <a:rPr lang="en-IN" dirty="0" smtClean="0"/>
              <a:t>We are declaring different types of books and action object also</a:t>
            </a:r>
            <a:endParaRPr lang="en-IN" dirty="0"/>
          </a:p>
        </p:txBody>
      </p:sp>
      <p:cxnSp>
        <p:nvCxnSpPr>
          <p:cNvPr id="6" name="Straight Arrow Connector 5"/>
          <p:cNvCxnSpPr>
            <a:stCxn id="4" idx="1"/>
          </p:cNvCxnSpPr>
          <p:nvPr/>
        </p:nvCxnSpPr>
        <p:spPr>
          <a:xfrm flipH="1" flipV="1">
            <a:off x="3275856" y="2780928"/>
            <a:ext cx="3672408" cy="768281"/>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7" name="Right Brace 6"/>
          <p:cNvSpPr/>
          <p:nvPr/>
        </p:nvSpPr>
        <p:spPr>
          <a:xfrm>
            <a:off x="4572000" y="3165068"/>
            <a:ext cx="1296144" cy="2784212"/>
          </a:xfrm>
          <a:prstGeom prst="righ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cxnSp>
        <p:nvCxnSpPr>
          <p:cNvPr id="9" name="Straight Arrow Connector 8"/>
          <p:cNvCxnSpPr>
            <a:stCxn id="4" idx="1"/>
          </p:cNvCxnSpPr>
          <p:nvPr/>
        </p:nvCxnSpPr>
        <p:spPr>
          <a:xfrm flipH="1">
            <a:off x="5940152" y="3549209"/>
            <a:ext cx="1008112" cy="1007965"/>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00945846"/>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0">
            <a:schemeClr val="accent6"/>
          </a:lnRef>
          <a:fillRef idx="3">
            <a:schemeClr val="accent6"/>
          </a:fillRef>
          <a:effectRef idx="3">
            <a:schemeClr val="accent6"/>
          </a:effectRef>
          <a:fontRef idx="minor">
            <a:schemeClr val="lt1"/>
          </a:fontRef>
        </p:style>
        <p:txBody>
          <a:bodyPr/>
          <a:lstStyle/>
          <a:p>
            <a:r>
              <a:rPr lang="en-IN" dirty="0"/>
              <a:t>Multiple State in </a:t>
            </a:r>
            <a:r>
              <a:rPr lang="en-IN" dirty="0" err="1"/>
              <a:t>Redux</a:t>
            </a:r>
            <a:endParaRPr lang="en-IN"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5696" y="3284984"/>
            <a:ext cx="5282215" cy="2383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1907704" y="2206605"/>
            <a:ext cx="5184576" cy="646331"/>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en-IN" dirty="0" smtClean="0"/>
              <a:t>We need to main two information for the state as initial state information</a:t>
            </a:r>
            <a:endParaRPr lang="en-IN" dirty="0"/>
          </a:p>
        </p:txBody>
      </p:sp>
    </p:spTree>
    <p:extLst>
      <p:ext uri="{BB962C8B-B14F-4D97-AF65-F5344CB8AC3E}">
        <p14:creationId xmlns:p14="http://schemas.microsoft.com/office/powerpoint/2010/main" val="4103476758"/>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0">
            <a:schemeClr val="accent6"/>
          </a:lnRef>
          <a:fillRef idx="3">
            <a:schemeClr val="accent6"/>
          </a:fillRef>
          <a:effectRef idx="3">
            <a:schemeClr val="accent6"/>
          </a:effectRef>
          <a:fontRef idx="minor">
            <a:schemeClr val="lt1"/>
          </a:fontRef>
        </p:style>
        <p:txBody>
          <a:bodyPr/>
          <a:lstStyle/>
          <a:p>
            <a:r>
              <a:rPr lang="en-IN" dirty="0"/>
              <a:t>Multiple State in </a:t>
            </a:r>
            <a:r>
              <a:rPr lang="en-IN" dirty="0" err="1"/>
              <a:t>Redux</a:t>
            </a:r>
            <a:endParaRPr lang="en-IN" dirty="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4342" y="2348880"/>
            <a:ext cx="7686675" cy="4248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734341" y="1700808"/>
            <a:ext cx="7686675"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r>
              <a:rPr lang="en-IN" dirty="0" smtClean="0"/>
              <a:t>We need to modify our reducer adding another option for adventure book</a:t>
            </a:r>
            <a:endParaRPr lang="en-IN" dirty="0"/>
          </a:p>
        </p:txBody>
      </p:sp>
      <p:sp>
        <p:nvSpPr>
          <p:cNvPr id="5" name="Left Brace 4"/>
          <p:cNvSpPr/>
          <p:nvPr/>
        </p:nvSpPr>
        <p:spPr>
          <a:xfrm>
            <a:off x="1331640" y="4472955"/>
            <a:ext cx="288032" cy="1404317"/>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8" name="Curved Right Arrow 7"/>
          <p:cNvSpPr/>
          <p:nvPr/>
        </p:nvSpPr>
        <p:spPr>
          <a:xfrm>
            <a:off x="539552" y="2029490"/>
            <a:ext cx="576064" cy="3271718"/>
          </a:xfrm>
          <a:prstGeom prst="curved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Tree>
    <p:extLst>
      <p:ext uri="{BB962C8B-B14F-4D97-AF65-F5344CB8AC3E}">
        <p14:creationId xmlns:p14="http://schemas.microsoft.com/office/powerpoint/2010/main" val="26101906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0">
            <a:schemeClr val="accent6"/>
          </a:lnRef>
          <a:fillRef idx="3">
            <a:schemeClr val="accent6"/>
          </a:fillRef>
          <a:effectRef idx="3">
            <a:schemeClr val="accent6"/>
          </a:effectRef>
          <a:fontRef idx="minor">
            <a:schemeClr val="lt1"/>
          </a:fontRef>
        </p:style>
        <p:txBody>
          <a:bodyPr/>
          <a:lstStyle/>
          <a:p>
            <a:r>
              <a:rPr lang="en-US" dirty="0"/>
              <a:t>Virtual DOM</a:t>
            </a:r>
            <a:endParaRPr lang="en-IN" dirty="0"/>
          </a:p>
        </p:txBody>
      </p:sp>
      <p:sp>
        <p:nvSpPr>
          <p:cNvPr id="3" name="Content Placeholder 2"/>
          <p:cNvSpPr>
            <a:spLocks noGrp="1"/>
          </p:cNvSpPr>
          <p:nvPr>
            <p:ph idx="1"/>
          </p:nvPr>
        </p:nvSpPr>
        <p:spPr>
          <a:xfrm>
            <a:off x="493204" y="2780928"/>
            <a:ext cx="8229600" cy="3024336"/>
          </a:xfrm>
        </p:spPr>
        <p:txBody>
          <a:bodyPr>
            <a:normAutofit fontScale="77500" lnSpcReduction="20000"/>
          </a:bodyPr>
          <a:lstStyle/>
          <a:p>
            <a:pPr fontAlgn="base"/>
            <a:r>
              <a:rPr lang="en-US" dirty="0"/>
              <a:t>The browser parses the HTML to find the node with this id.</a:t>
            </a:r>
          </a:p>
          <a:p>
            <a:pPr fontAlgn="base"/>
            <a:r>
              <a:rPr lang="en-US" dirty="0"/>
              <a:t>It removes the child element of this specific element.</a:t>
            </a:r>
          </a:p>
          <a:p>
            <a:pPr fontAlgn="base"/>
            <a:r>
              <a:rPr lang="en-US" dirty="0"/>
              <a:t>Updates the element(DOM) with the ‘updated value’.</a:t>
            </a:r>
          </a:p>
          <a:p>
            <a:pPr fontAlgn="base"/>
            <a:r>
              <a:rPr lang="en-US" dirty="0"/>
              <a:t>Recalculates the CSS for the parent and child nodes.</a:t>
            </a:r>
          </a:p>
          <a:p>
            <a:pPr fontAlgn="base"/>
            <a:r>
              <a:rPr lang="en-US" dirty="0"/>
              <a:t>Update the layout.</a:t>
            </a:r>
          </a:p>
          <a:p>
            <a:pPr fontAlgn="base"/>
            <a:r>
              <a:rPr lang="en-US" dirty="0"/>
              <a:t>Finally, traverse the tree and paint it on the screen(browser) display.</a:t>
            </a:r>
          </a:p>
          <a:p>
            <a:endParaRPr lang="en-IN" dirty="0"/>
          </a:p>
        </p:txBody>
      </p:sp>
      <p:sp>
        <p:nvSpPr>
          <p:cNvPr id="4" name="TextBox 3"/>
          <p:cNvSpPr txBox="1"/>
          <p:nvPr/>
        </p:nvSpPr>
        <p:spPr>
          <a:xfrm>
            <a:off x="683568" y="1628800"/>
            <a:ext cx="7848872" cy="646331"/>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r>
              <a:rPr lang="en-IN" dirty="0"/>
              <a:t>// Simple </a:t>
            </a:r>
            <a:r>
              <a:rPr lang="en-IN" dirty="0" err="1"/>
              <a:t>getElementById</a:t>
            </a:r>
            <a:r>
              <a:rPr lang="en-IN" dirty="0"/>
              <a:t>() method</a:t>
            </a:r>
          </a:p>
          <a:p>
            <a:r>
              <a:rPr lang="en-IN" dirty="0" err="1"/>
              <a:t>document.getElementById</a:t>
            </a:r>
            <a:r>
              <a:rPr lang="en-IN" dirty="0"/>
              <a:t>('some-id').</a:t>
            </a:r>
            <a:r>
              <a:rPr lang="en-IN" dirty="0" err="1"/>
              <a:t>innerValue</a:t>
            </a:r>
            <a:r>
              <a:rPr lang="en-IN" dirty="0"/>
              <a:t> = 'updated value</a:t>
            </a:r>
            <a:r>
              <a:rPr lang="en-IN" dirty="0" smtClean="0"/>
              <a:t>';</a:t>
            </a:r>
            <a:endParaRPr lang="en-IN" dirty="0"/>
          </a:p>
        </p:txBody>
      </p:sp>
    </p:spTree>
    <p:extLst>
      <p:ext uri="{BB962C8B-B14F-4D97-AF65-F5344CB8AC3E}">
        <p14:creationId xmlns:p14="http://schemas.microsoft.com/office/powerpoint/2010/main" val="437361644"/>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0">
            <a:schemeClr val="accent6"/>
          </a:lnRef>
          <a:fillRef idx="3">
            <a:schemeClr val="accent6"/>
          </a:fillRef>
          <a:effectRef idx="3">
            <a:schemeClr val="accent6"/>
          </a:effectRef>
          <a:fontRef idx="minor">
            <a:schemeClr val="lt1"/>
          </a:fontRef>
        </p:style>
        <p:txBody>
          <a:bodyPr/>
          <a:lstStyle/>
          <a:p>
            <a:r>
              <a:rPr lang="en-IN" dirty="0"/>
              <a:t>Multiple State in </a:t>
            </a:r>
            <a:r>
              <a:rPr lang="en-IN" dirty="0" err="1"/>
              <a:t>Redux</a:t>
            </a:r>
            <a:endParaRPr lang="en-IN"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560" y="2420888"/>
            <a:ext cx="7776864" cy="31683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611560" y="1628800"/>
            <a:ext cx="7632848" cy="646331"/>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IN" dirty="0" smtClean="0"/>
              <a:t>We need to add dispatcher function to apply different modification to different information in the store</a:t>
            </a:r>
            <a:endParaRPr lang="en-IN" dirty="0"/>
          </a:p>
        </p:txBody>
      </p:sp>
      <p:sp>
        <p:nvSpPr>
          <p:cNvPr id="5" name="TextBox 4"/>
          <p:cNvSpPr txBox="1"/>
          <p:nvPr/>
        </p:nvSpPr>
        <p:spPr>
          <a:xfrm>
            <a:off x="611560" y="5805264"/>
            <a:ext cx="7632848" cy="646331"/>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r>
              <a:rPr lang="en-IN" dirty="0" smtClean="0"/>
              <a:t>The subscribe function returns a function to unregister the listener. So we storing the function into a variable unsubscribe and calls it when it is necessary </a:t>
            </a:r>
            <a:endParaRPr lang="en-IN" dirty="0"/>
          </a:p>
        </p:txBody>
      </p:sp>
      <p:cxnSp>
        <p:nvCxnSpPr>
          <p:cNvPr id="7" name="Straight Arrow Connector 6"/>
          <p:cNvCxnSpPr/>
          <p:nvPr/>
        </p:nvCxnSpPr>
        <p:spPr>
          <a:xfrm flipH="1" flipV="1">
            <a:off x="1907704" y="3645024"/>
            <a:ext cx="1440160" cy="216024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3301452"/>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0">
            <a:schemeClr val="accent6"/>
          </a:lnRef>
          <a:fillRef idx="3">
            <a:schemeClr val="accent6"/>
          </a:fillRef>
          <a:effectRef idx="3">
            <a:schemeClr val="accent6"/>
          </a:effectRef>
          <a:fontRef idx="minor">
            <a:schemeClr val="lt1"/>
          </a:fontRef>
        </p:style>
        <p:txBody>
          <a:bodyPr/>
          <a:lstStyle/>
          <a:p>
            <a:r>
              <a:rPr lang="en-IN" dirty="0"/>
              <a:t>Multiple State in </a:t>
            </a:r>
            <a:r>
              <a:rPr lang="en-IN" dirty="0" err="1"/>
              <a:t>Redux</a:t>
            </a:r>
            <a:endParaRPr lang="en-IN" dirty="0"/>
          </a:p>
        </p:txBody>
      </p:sp>
      <p:sp>
        <p:nvSpPr>
          <p:cNvPr id="3" name="Content Placeholder 2"/>
          <p:cNvSpPr>
            <a:spLocks noGrp="1"/>
          </p:cNvSpPr>
          <p:nvPr>
            <p:ph idx="1"/>
          </p:nvPr>
        </p:nvSpPr>
        <p:spPr/>
        <p:txBody>
          <a:bodyPr>
            <a:normAutofit fontScale="85000" lnSpcReduction="20000"/>
          </a:bodyPr>
          <a:lstStyle/>
          <a:p>
            <a:r>
              <a:rPr lang="en-IN" dirty="0" smtClean="0"/>
              <a:t>The complexity of state management increases as we increase number of information in state. </a:t>
            </a:r>
          </a:p>
          <a:p>
            <a:r>
              <a:rPr lang="en-IN" dirty="0" smtClean="0"/>
              <a:t>If we keep everything in one reducer, then it becomes very complex to all information manage.</a:t>
            </a:r>
          </a:p>
          <a:p>
            <a:r>
              <a:rPr lang="en-IN" dirty="0" smtClean="0"/>
              <a:t>The solution is, we can have different reducers for different information in state. </a:t>
            </a:r>
          </a:p>
          <a:p>
            <a:r>
              <a:rPr lang="en-IN" dirty="0" smtClean="0"/>
              <a:t>For example, we can create a reducer for buying horror book and another reducer for adventure book.</a:t>
            </a:r>
          </a:p>
          <a:p>
            <a:r>
              <a:rPr lang="en-IN" dirty="0" smtClean="0"/>
              <a:t>But problem is, we can have only one store.</a:t>
            </a:r>
          </a:p>
          <a:p>
            <a:r>
              <a:rPr lang="en-IN" dirty="0" smtClean="0"/>
              <a:t>Then what is the solution: Reducer group[</a:t>
            </a:r>
            <a:r>
              <a:rPr lang="en-IN" dirty="0" err="1" smtClean="0"/>
              <a:t>combineReducer</a:t>
            </a:r>
            <a:r>
              <a:rPr lang="en-IN" dirty="0" smtClean="0"/>
              <a:t>].</a:t>
            </a:r>
          </a:p>
          <a:p>
            <a:endParaRPr lang="en-IN" dirty="0"/>
          </a:p>
        </p:txBody>
      </p:sp>
    </p:spTree>
    <p:extLst>
      <p:ext uri="{BB962C8B-B14F-4D97-AF65-F5344CB8AC3E}">
        <p14:creationId xmlns:p14="http://schemas.microsoft.com/office/powerpoint/2010/main" val="4016724386"/>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0">
            <a:schemeClr val="accent6"/>
          </a:lnRef>
          <a:fillRef idx="3">
            <a:schemeClr val="accent6"/>
          </a:fillRef>
          <a:effectRef idx="3">
            <a:schemeClr val="accent6"/>
          </a:effectRef>
          <a:fontRef idx="minor">
            <a:schemeClr val="lt1"/>
          </a:fontRef>
        </p:style>
        <p:txBody>
          <a:bodyPr/>
          <a:lstStyle/>
          <a:p>
            <a:r>
              <a:rPr lang="en-IN" dirty="0" smtClean="0"/>
              <a:t>Reducer Group in </a:t>
            </a:r>
            <a:r>
              <a:rPr lang="en-IN" dirty="0" err="1" smtClean="0"/>
              <a:t>Redux</a:t>
            </a:r>
            <a:endParaRPr lang="en-IN" dirty="0"/>
          </a:p>
        </p:txBody>
      </p:sp>
      <p:sp>
        <p:nvSpPr>
          <p:cNvPr id="3" name="Content Placeholder 2"/>
          <p:cNvSpPr>
            <a:spLocks noGrp="1"/>
          </p:cNvSpPr>
          <p:nvPr>
            <p:ph idx="1"/>
          </p:nvPr>
        </p:nvSpPr>
        <p:spPr/>
        <p:txBody>
          <a:bodyPr/>
          <a:lstStyle/>
          <a:p>
            <a:r>
              <a:rPr lang="en-US" dirty="0"/>
              <a:t>As your app grows more complex, you'll want to split your </a:t>
            </a:r>
            <a:r>
              <a:rPr lang="en-US" dirty="0">
                <a:hlinkClick r:id="rId2"/>
              </a:rPr>
              <a:t>reducing function</a:t>
            </a:r>
            <a:r>
              <a:rPr lang="en-US" dirty="0"/>
              <a:t> into separate functions, each managing independent parts of the </a:t>
            </a:r>
            <a:r>
              <a:rPr lang="en-US" dirty="0">
                <a:hlinkClick r:id="rId3"/>
              </a:rPr>
              <a:t>state</a:t>
            </a:r>
            <a:r>
              <a:rPr lang="en-US" dirty="0" smtClean="0"/>
              <a:t>.</a:t>
            </a:r>
          </a:p>
          <a:p>
            <a:r>
              <a:rPr lang="en-US" dirty="0" smtClean="0"/>
              <a:t>We do it using “</a:t>
            </a:r>
            <a:r>
              <a:rPr lang="en-US" dirty="0" err="1" smtClean="0"/>
              <a:t>combineReducer</a:t>
            </a:r>
            <a:r>
              <a:rPr lang="en-US" dirty="0" smtClean="0"/>
              <a:t>” method of </a:t>
            </a:r>
            <a:r>
              <a:rPr lang="en-US" dirty="0" err="1" smtClean="0"/>
              <a:t>redux</a:t>
            </a:r>
            <a:r>
              <a:rPr lang="en-US" dirty="0" smtClean="0"/>
              <a:t> in store.</a:t>
            </a:r>
            <a:endParaRPr lang="en-IN" dirty="0"/>
          </a:p>
        </p:txBody>
      </p:sp>
    </p:spTree>
    <p:extLst>
      <p:ext uri="{BB962C8B-B14F-4D97-AF65-F5344CB8AC3E}">
        <p14:creationId xmlns:p14="http://schemas.microsoft.com/office/powerpoint/2010/main" val="3593555626"/>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0">
            <a:schemeClr val="accent6"/>
          </a:lnRef>
          <a:fillRef idx="3">
            <a:schemeClr val="accent6"/>
          </a:fillRef>
          <a:effectRef idx="3">
            <a:schemeClr val="accent6"/>
          </a:effectRef>
          <a:fontRef idx="minor">
            <a:schemeClr val="lt1"/>
          </a:fontRef>
        </p:style>
        <p:txBody>
          <a:bodyPr/>
          <a:lstStyle/>
          <a:p>
            <a:r>
              <a:rPr lang="en-IN" dirty="0" err="1" smtClean="0"/>
              <a:t>combineReducer</a:t>
            </a:r>
            <a:r>
              <a:rPr lang="en-IN" dirty="0" smtClean="0"/>
              <a:t> </a:t>
            </a:r>
            <a:r>
              <a:rPr lang="en-IN" dirty="0" err="1" smtClean="0"/>
              <a:t>Redux</a:t>
            </a:r>
            <a:r>
              <a:rPr lang="en-IN" dirty="0" smtClean="0"/>
              <a:t> Example</a:t>
            </a:r>
            <a:endParaRPr lang="en-IN" dirty="0"/>
          </a:p>
        </p:txBody>
      </p:sp>
      <p:sp>
        <p:nvSpPr>
          <p:cNvPr id="3" name="Content Placeholder 2"/>
          <p:cNvSpPr>
            <a:spLocks noGrp="1"/>
          </p:cNvSpPr>
          <p:nvPr>
            <p:ph idx="1"/>
          </p:nvPr>
        </p:nvSpPr>
        <p:spPr>
          <a:xfrm>
            <a:off x="457200" y="1600201"/>
            <a:ext cx="8229600" cy="1756792"/>
          </a:xfrm>
        </p:spPr>
        <p:txBody>
          <a:bodyPr/>
          <a:lstStyle/>
          <a:p>
            <a:r>
              <a:rPr lang="en-IN" dirty="0" smtClean="0"/>
              <a:t>We are going to create two reducers for actions: </a:t>
            </a:r>
            <a:r>
              <a:rPr lang="en-IN" dirty="0" smtClean="0">
                <a:solidFill>
                  <a:srgbClr val="FF0000"/>
                </a:solidFill>
              </a:rPr>
              <a:t>BUY_HORROR_BOOK, BUY_ADVENTURE_BOOK</a:t>
            </a:r>
          </a:p>
          <a:p>
            <a:endParaRPr lang="en-IN" dirty="0">
              <a:solidFill>
                <a:srgbClr val="FF0000"/>
              </a:solidFill>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3356992"/>
            <a:ext cx="6753225" cy="202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467544" y="4653136"/>
            <a:ext cx="6048672" cy="64807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p:cNvSpPr/>
          <p:nvPr/>
        </p:nvSpPr>
        <p:spPr>
          <a:xfrm>
            <a:off x="467544" y="3933056"/>
            <a:ext cx="5832648" cy="4383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p:cNvSpPr txBox="1"/>
          <p:nvPr/>
        </p:nvSpPr>
        <p:spPr>
          <a:xfrm>
            <a:off x="7308304" y="3789040"/>
            <a:ext cx="1512168" cy="646331"/>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r>
              <a:rPr lang="en-IN" dirty="0" smtClean="0"/>
              <a:t>Import the module</a:t>
            </a:r>
            <a:endParaRPr lang="en-IN" dirty="0"/>
          </a:p>
        </p:txBody>
      </p:sp>
      <p:sp>
        <p:nvSpPr>
          <p:cNvPr id="7" name="TextBox 6"/>
          <p:cNvSpPr txBox="1"/>
          <p:nvPr/>
        </p:nvSpPr>
        <p:spPr>
          <a:xfrm>
            <a:off x="7443193" y="4710075"/>
            <a:ext cx="1584176" cy="646331"/>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r>
              <a:rPr lang="en-IN" dirty="0" smtClean="0"/>
              <a:t>Two action patterns</a:t>
            </a:r>
            <a:endParaRPr lang="en-IN" dirty="0"/>
          </a:p>
        </p:txBody>
      </p:sp>
      <p:cxnSp>
        <p:nvCxnSpPr>
          <p:cNvPr id="9" name="Straight Arrow Connector 8"/>
          <p:cNvCxnSpPr>
            <a:endCxn id="5" idx="3"/>
          </p:cNvCxnSpPr>
          <p:nvPr/>
        </p:nvCxnSpPr>
        <p:spPr>
          <a:xfrm flipH="1">
            <a:off x="6300192" y="4112205"/>
            <a:ext cx="1143001" cy="40025"/>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stCxn id="7" idx="1"/>
            <a:endCxn id="4" idx="3"/>
          </p:cNvCxnSpPr>
          <p:nvPr/>
        </p:nvCxnSpPr>
        <p:spPr>
          <a:xfrm flipH="1" flipV="1">
            <a:off x="6516216" y="4977172"/>
            <a:ext cx="926977" cy="56069"/>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6141615"/>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0">
            <a:schemeClr val="accent6"/>
          </a:lnRef>
          <a:fillRef idx="3">
            <a:schemeClr val="accent6"/>
          </a:fillRef>
          <a:effectRef idx="3">
            <a:schemeClr val="accent6"/>
          </a:effectRef>
          <a:fontRef idx="minor">
            <a:schemeClr val="lt1"/>
          </a:fontRef>
        </p:style>
        <p:txBody>
          <a:bodyPr/>
          <a:lstStyle/>
          <a:p>
            <a:r>
              <a:rPr lang="en-IN" dirty="0" err="1"/>
              <a:t>combineReducer</a:t>
            </a:r>
            <a:r>
              <a:rPr lang="en-IN" dirty="0"/>
              <a:t> </a:t>
            </a:r>
            <a:r>
              <a:rPr lang="en-IN" dirty="0" err="1"/>
              <a:t>Redux</a:t>
            </a:r>
            <a:r>
              <a:rPr lang="en-IN" dirty="0"/>
              <a:t> Example</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3608" y="2132856"/>
            <a:ext cx="4276725" cy="3305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ight Brace 3"/>
          <p:cNvSpPr/>
          <p:nvPr/>
        </p:nvSpPr>
        <p:spPr>
          <a:xfrm>
            <a:off x="4788024" y="2348880"/>
            <a:ext cx="1512168" cy="2664296"/>
          </a:xfrm>
          <a:prstGeom prst="righ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5" name="TextBox 4"/>
          <p:cNvSpPr txBox="1"/>
          <p:nvPr/>
        </p:nvSpPr>
        <p:spPr>
          <a:xfrm>
            <a:off x="6444208" y="3284984"/>
            <a:ext cx="2088232" cy="646331"/>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r>
              <a:rPr lang="en-IN" dirty="0" smtClean="0"/>
              <a:t>Returning different action objects</a:t>
            </a:r>
            <a:endParaRPr lang="en-IN" dirty="0"/>
          </a:p>
        </p:txBody>
      </p:sp>
    </p:spTree>
    <p:extLst>
      <p:ext uri="{BB962C8B-B14F-4D97-AF65-F5344CB8AC3E}">
        <p14:creationId xmlns:p14="http://schemas.microsoft.com/office/powerpoint/2010/main" val="2846558370"/>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0">
            <a:schemeClr val="accent6"/>
          </a:lnRef>
          <a:fillRef idx="3">
            <a:schemeClr val="accent6"/>
          </a:fillRef>
          <a:effectRef idx="3">
            <a:schemeClr val="accent6"/>
          </a:effectRef>
          <a:fontRef idx="minor">
            <a:schemeClr val="lt1"/>
          </a:fontRef>
        </p:style>
        <p:txBody>
          <a:bodyPr/>
          <a:lstStyle/>
          <a:p>
            <a:r>
              <a:rPr lang="en-IN" dirty="0" err="1"/>
              <a:t>combineReducer</a:t>
            </a:r>
            <a:r>
              <a:rPr lang="en-IN" dirty="0"/>
              <a:t> </a:t>
            </a:r>
            <a:r>
              <a:rPr lang="en-IN" dirty="0" err="1"/>
              <a:t>Redux</a:t>
            </a:r>
            <a:r>
              <a:rPr lang="en-IN" dirty="0"/>
              <a:t> Example</a:t>
            </a:r>
          </a:p>
        </p:txBody>
      </p:sp>
      <p:pic>
        <p:nvPicPr>
          <p:cNvPr id="307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7704" y="1856960"/>
            <a:ext cx="4619625" cy="2362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2627784" y="4797152"/>
            <a:ext cx="3024336" cy="369332"/>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r>
              <a:rPr lang="en-IN" dirty="0" smtClean="0"/>
              <a:t>Setting up initial state value</a:t>
            </a:r>
            <a:endParaRPr lang="en-IN" dirty="0"/>
          </a:p>
        </p:txBody>
      </p:sp>
      <p:cxnSp>
        <p:nvCxnSpPr>
          <p:cNvPr id="6" name="Straight Arrow Connector 5"/>
          <p:cNvCxnSpPr>
            <a:stCxn id="4" idx="0"/>
          </p:cNvCxnSpPr>
          <p:nvPr/>
        </p:nvCxnSpPr>
        <p:spPr>
          <a:xfrm flipH="1" flipV="1">
            <a:off x="3635896" y="2492896"/>
            <a:ext cx="504056" cy="2304256"/>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a:stCxn id="4" idx="0"/>
          </p:cNvCxnSpPr>
          <p:nvPr/>
        </p:nvCxnSpPr>
        <p:spPr>
          <a:xfrm flipV="1">
            <a:off x="4139952" y="3645024"/>
            <a:ext cx="144016" cy="1152128"/>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49093901"/>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0">
            <a:schemeClr val="accent6"/>
          </a:lnRef>
          <a:fillRef idx="3">
            <a:schemeClr val="accent6"/>
          </a:fillRef>
          <a:effectRef idx="3">
            <a:schemeClr val="accent6"/>
          </a:effectRef>
          <a:fontRef idx="minor">
            <a:schemeClr val="lt1"/>
          </a:fontRef>
        </p:style>
        <p:txBody>
          <a:bodyPr/>
          <a:lstStyle/>
          <a:p>
            <a:r>
              <a:rPr lang="en-IN" dirty="0" err="1"/>
              <a:t>combineReducer</a:t>
            </a:r>
            <a:r>
              <a:rPr lang="en-IN" dirty="0"/>
              <a:t> </a:t>
            </a:r>
            <a:r>
              <a:rPr lang="en-IN" dirty="0" err="1"/>
              <a:t>Redux</a:t>
            </a:r>
            <a:r>
              <a:rPr lang="en-IN" dirty="0"/>
              <a:t> Example</a:t>
            </a: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9100" y="1844824"/>
            <a:ext cx="8305800" cy="2867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2699792" y="5229200"/>
            <a:ext cx="4248472" cy="369332"/>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r>
              <a:rPr lang="en-IN" dirty="0" smtClean="0"/>
              <a:t>Reducer for BUY_HORROR_BOOK Action</a:t>
            </a:r>
            <a:endParaRPr lang="en-IN" dirty="0"/>
          </a:p>
        </p:txBody>
      </p:sp>
    </p:spTree>
    <p:extLst>
      <p:ext uri="{BB962C8B-B14F-4D97-AF65-F5344CB8AC3E}">
        <p14:creationId xmlns:p14="http://schemas.microsoft.com/office/powerpoint/2010/main" val="480495343"/>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0">
            <a:schemeClr val="accent6"/>
          </a:lnRef>
          <a:fillRef idx="3">
            <a:schemeClr val="accent6"/>
          </a:fillRef>
          <a:effectRef idx="3">
            <a:schemeClr val="accent6"/>
          </a:effectRef>
          <a:fontRef idx="minor">
            <a:schemeClr val="lt1"/>
          </a:fontRef>
        </p:style>
        <p:txBody>
          <a:bodyPr/>
          <a:lstStyle/>
          <a:p>
            <a:r>
              <a:rPr lang="en-IN" dirty="0" err="1"/>
              <a:t>combineReducer</a:t>
            </a:r>
            <a:r>
              <a:rPr lang="en-IN" dirty="0"/>
              <a:t> </a:t>
            </a:r>
            <a:r>
              <a:rPr lang="en-IN" dirty="0" err="1"/>
              <a:t>Redux</a:t>
            </a:r>
            <a:r>
              <a:rPr lang="en-IN" dirty="0"/>
              <a:t> Example</a:t>
            </a: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576" y="1844824"/>
            <a:ext cx="7326814" cy="26642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1547664" y="4941168"/>
            <a:ext cx="5904656"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r>
              <a:rPr lang="en-IN" dirty="0" smtClean="0"/>
              <a:t>Create reducers for BUY_ADVENTURE_BOOK Action</a:t>
            </a:r>
            <a:endParaRPr lang="en-IN" dirty="0"/>
          </a:p>
        </p:txBody>
      </p:sp>
    </p:spTree>
    <p:extLst>
      <p:ext uri="{BB962C8B-B14F-4D97-AF65-F5344CB8AC3E}">
        <p14:creationId xmlns:p14="http://schemas.microsoft.com/office/powerpoint/2010/main" val="2230361470"/>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0">
            <a:schemeClr val="accent6"/>
          </a:lnRef>
          <a:fillRef idx="3">
            <a:schemeClr val="accent6"/>
          </a:fillRef>
          <a:effectRef idx="3">
            <a:schemeClr val="accent6"/>
          </a:effectRef>
          <a:fontRef idx="minor">
            <a:schemeClr val="lt1"/>
          </a:fontRef>
        </p:style>
        <p:txBody>
          <a:bodyPr/>
          <a:lstStyle/>
          <a:p>
            <a:r>
              <a:rPr lang="en-IN" dirty="0" err="1"/>
              <a:t>combineReducer</a:t>
            </a:r>
            <a:r>
              <a:rPr lang="en-IN" dirty="0"/>
              <a:t> </a:t>
            </a:r>
            <a:r>
              <a:rPr lang="en-IN" dirty="0" err="1"/>
              <a:t>Redux</a:t>
            </a:r>
            <a:r>
              <a:rPr lang="en-IN" dirty="0"/>
              <a:t> Example</a:t>
            </a: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6730" y="1916832"/>
            <a:ext cx="4999366" cy="4320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436730" y="1916832"/>
            <a:ext cx="4207278" cy="100811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Rectangle 3"/>
          <p:cNvSpPr/>
          <p:nvPr/>
        </p:nvSpPr>
        <p:spPr>
          <a:xfrm>
            <a:off x="467544" y="2996952"/>
            <a:ext cx="44644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p:cNvSpPr/>
          <p:nvPr/>
        </p:nvSpPr>
        <p:spPr>
          <a:xfrm>
            <a:off x="436730" y="4581128"/>
            <a:ext cx="3847238" cy="144016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p:cNvSpPr txBox="1"/>
          <p:nvPr/>
        </p:nvSpPr>
        <p:spPr>
          <a:xfrm>
            <a:off x="6084168" y="2060848"/>
            <a:ext cx="2736304" cy="646331"/>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r>
              <a:rPr lang="en-IN" dirty="0" smtClean="0"/>
              <a:t>Combining different reducers</a:t>
            </a:r>
            <a:endParaRPr lang="en-IN" dirty="0"/>
          </a:p>
        </p:txBody>
      </p:sp>
      <p:sp>
        <p:nvSpPr>
          <p:cNvPr id="7" name="TextBox 6"/>
          <p:cNvSpPr txBox="1"/>
          <p:nvPr/>
        </p:nvSpPr>
        <p:spPr>
          <a:xfrm>
            <a:off x="6084168" y="2924944"/>
            <a:ext cx="2736304"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r>
              <a:rPr lang="en-IN" dirty="0" smtClean="0"/>
              <a:t>Registering reducers</a:t>
            </a:r>
            <a:endParaRPr lang="en-IN" dirty="0"/>
          </a:p>
        </p:txBody>
      </p:sp>
      <p:sp>
        <p:nvSpPr>
          <p:cNvPr id="8" name="TextBox 7"/>
          <p:cNvSpPr txBox="1"/>
          <p:nvPr/>
        </p:nvSpPr>
        <p:spPr>
          <a:xfrm>
            <a:off x="6012160" y="4581128"/>
            <a:ext cx="2880320" cy="646331"/>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en-IN" dirty="0" smtClean="0"/>
              <a:t>Apply different actions to dispatch</a:t>
            </a:r>
            <a:endParaRPr lang="en-IN" dirty="0"/>
          </a:p>
        </p:txBody>
      </p:sp>
      <p:cxnSp>
        <p:nvCxnSpPr>
          <p:cNvPr id="10" name="Straight Arrow Connector 9"/>
          <p:cNvCxnSpPr>
            <a:stCxn id="6" idx="1"/>
            <a:endCxn id="3" idx="3"/>
          </p:cNvCxnSpPr>
          <p:nvPr/>
        </p:nvCxnSpPr>
        <p:spPr>
          <a:xfrm flipH="1">
            <a:off x="4644008" y="2384014"/>
            <a:ext cx="1440160" cy="36874"/>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7" idx="1"/>
          </p:cNvCxnSpPr>
          <p:nvPr/>
        </p:nvCxnSpPr>
        <p:spPr>
          <a:xfrm flipH="1">
            <a:off x="4932040" y="3109610"/>
            <a:ext cx="1152128" cy="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8" idx="1"/>
          </p:cNvCxnSpPr>
          <p:nvPr/>
        </p:nvCxnSpPr>
        <p:spPr>
          <a:xfrm flipH="1">
            <a:off x="4283968" y="4904294"/>
            <a:ext cx="1728192" cy="323165"/>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2316203"/>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0">
            <a:schemeClr val="accent6"/>
          </a:lnRef>
          <a:fillRef idx="3">
            <a:schemeClr val="accent6"/>
          </a:fillRef>
          <a:effectRef idx="3">
            <a:schemeClr val="accent6"/>
          </a:effectRef>
          <a:fontRef idx="minor">
            <a:schemeClr val="lt1"/>
          </a:fontRef>
        </p:style>
        <p:txBody>
          <a:bodyPr/>
          <a:lstStyle/>
          <a:p>
            <a:r>
              <a:rPr lang="en-IN" dirty="0" err="1"/>
              <a:t>combineReducer</a:t>
            </a:r>
            <a:r>
              <a:rPr lang="en-IN" dirty="0"/>
              <a:t> </a:t>
            </a:r>
            <a:r>
              <a:rPr lang="en-IN" dirty="0" err="1"/>
              <a:t>Redux</a:t>
            </a:r>
            <a:r>
              <a:rPr lang="en-IN" dirty="0"/>
              <a:t> Example</a:t>
            </a:r>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576" y="1772816"/>
            <a:ext cx="7704856" cy="48245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398462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0">
            <a:schemeClr val="accent6"/>
          </a:lnRef>
          <a:fillRef idx="3">
            <a:schemeClr val="accent6"/>
          </a:fillRef>
          <a:effectRef idx="3">
            <a:schemeClr val="accent6"/>
          </a:effectRef>
          <a:fontRef idx="minor">
            <a:schemeClr val="lt1"/>
          </a:fontRef>
        </p:style>
        <p:txBody>
          <a:bodyPr/>
          <a:lstStyle/>
          <a:p>
            <a:r>
              <a:rPr lang="en-IN" dirty="0" smtClean="0"/>
              <a:t>Virtual DOM</a:t>
            </a:r>
            <a:endParaRPr lang="en-IN" dirty="0"/>
          </a:p>
        </p:txBody>
      </p:sp>
      <p:sp>
        <p:nvSpPr>
          <p:cNvPr id="3" name="Content Placeholder 2"/>
          <p:cNvSpPr>
            <a:spLocks noGrp="1"/>
          </p:cNvSpPr>
          <p:nvPr>
            <p:ph idx="1"/>
          </p:nvPr>
        </p:nvSpPr>
        <p:spPr/>
        <p:txBody>
          <a:bodyPr>
            <a:normAutofit fontScale="92500"/>
          </a:bodyPr>
          <a:lstStyle/>
          <a:p>
            <a:r>
              <a:rPr lang="en-US" b="1" dirty="0"/>
              <a:t>Virtual DOM </a:t>
            </a:r>
            <a:r>
              <a:rPr lang="en-US" b="1" dirty="0" smtClean="0"/>
              <a:t> </a:t>
            </a:r>
            <a:r>
              <a:rPr lang="en-US" dirty="0"/>
              <a:t>is like a lightweight copy of the actual DOM(a virtual representation of the DOM</a:t>
            </a:r>
            <a:r>
              <a:rPr lang="en-US" dirty="0" smtClean="0"/>
              <a:t>).</a:t>
            </a:r>
          </a:p>
          <a:p>
            <a:r>
              <a:rPr lang="en-US" dirty="0"/>
              <a:t> In React JS, every DOM element has a corresponding Virtual DOM Object</a:t>
            </a:r>
            <a:r>
              <a:rPr lang="en-US" dirty="0" smtClean="0"/>
              <a:t>.</a:t>
            </a:r>
          </a:p>
          <a:p>
            <a:r>
              <a:rPr lang="en-US" dirty="0"/>
              <a:t>the virtual DOM has the same properties as we have in the normal DOM </a:t>
            </a:r>
            <a:r>
              <a:rPr lang="en-US" dirty="0" smtClean="0"/>
              <a:t>object.</a:t>
            </a:r>
          </a:p>
          <a:p>
            <a:r>
              <a:rPr lang="en-US" dirty="0"/>
              <a:t>unlike the DOM object where we can directly change what is on the screen, we cannot do that for the virtual DOM.</a:t>
            </a:r>
            <a:endParaRPr lang="en-US" dirty="0" smtClean="0"/>
          </a:p>
          <a:p>
            <a:endParaRPr lang="en-IN" dirty="0"/>
          </a:p>
        </p:txBody>
      </p:sp>
    </p:spTree>
    <p:extLst>
      <p:ext uri="{BB962C8B-B14F-4D97-AF65-F5344CB8AC3E}">
        <p14:creationId xmlns:p14="http://schemas.microsoft.com/office/powerpoint/2010/main" val="3984687613"/>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0">
            <a:schemeClr val="accent6"/>
          </a:lnRef>
          <a:fillRef idx="3">
            <a:schemeClr val="accent6"/>
          </a:fillRef>
          <a:effectRef idx="3">
            <a:schemeClr val="accent6"/>
          </a:effectRef>
          <a:fontRef idx="minor">
            <a:schemeClr val="lt1"/>
          </a:fontRef>
        </p:style>
        <p:txBody>
          <a:bodyPr/>
          <a:lstStyle/>
          <a:p>
            <a:r>
              <a:rPr lang="en-IN" dirty="0" smtClean="0"/>
              <a:t>React-</a:t>
            </a:r>
            <a:r>
              <a:rPr lang="en-IN" dirty="0" err="1" smtClean="0"/>
              <a:t>Redux</a:t>
            </a:r>
            <a:endParaRPr lang="en-IN" dirty="0"/>
          </a:p>
        </p:txBody>
      </p:sp>
      <p:sp>
        <p:nvSpPr>
          <p:cNvPr id="3" name="Content Placeholder 2"/>
          <p:cNvSpPr>
            <a:spLocks noGrp="1"/>
          </p:cNvSpPr>
          <p:nvPr>
            <p:ph idx="1"/>
          </p:nvPr>
        </p:nvSpPr>
        <p:spPr/>
        <p:txBody>
          <a:bodyPr/>
          <a:lstStyle/>
          <a:p>
            <a:r>
              <a:rPr lang="en-IN" dirty="0" smtClean="0"/>
              <a:t>So far, we have seen application of </a:t>
            </a:r>
            <a:r>
              <a:rPr lang="en-IN" dirty="0" err="1" smtClean="0"/>
              <a:t>redux</a:t>
            </a:r>
            <a:r>
              <a:rPr lang="en-IN" dirty="0" smtClean="0"/>
              <a:t>.</a:t>
            </a:r>
          </a:p>
          <a:p>
            <a:r>
              <a:rPr lang="en-IN" dirty="0" smtClean="0"/>
              <a:t>The </a:t>
            </a:r>
            <a:r>
              <a:rPr lang="en-IN" dirty="0" err="1" smtClean="0"/>
              <a:t>redux</a:t>
            </a:r>
            <a:r>
              <a:rPr lang="en-IN" dirty="0" smtClean="0"/>
              <a:t> can be implemented in react also.</a:t>
            </a:r>
          </a:p>
          <a:p>
            <a:r>
              <a:rPr lang="en-IN" dirty="0" smtClean="0"/>
              <a:t>We need add one package : react-</a:t>
            </a:r>
            <a:r>
              <a:rPr lang="en-IN" dirty="0" err="1" smtClean="0"/>
              <a:t>redux</a:t>
            </a:r>
            <a:r>
              <a:rPr lang="en-IN" dirty="0" smtClean="0"/>
              <a:t>.</a:t>
            </a:r>
            <a:endParaRPr lang="en-IN" dirty="0"/>
          </a:p>
        </p:txBody>
      </p:sp>
    </p:spTree>
    <p:extLst>
      <p:ext uri="{BB962C8B-B14F-4D97-AF65-F5344CB8AC3E}">
        <p14:creationId xmlns:p14="http://schemas.microsoft.com/office/powerpoint/2010/main" val="875974164"/>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0">
            <a:schemeClr val="accent6"/>
          </a:lnRef>
          <a:fillRef idx="3">
            <a:schemeClr val="accent6"/>
          </a:fillRef>
          <a:effectRef idx="3">
            <a:schemeClr val="accent6"/>
          </a:effectRef>
          <a:fontRef idx="minor">
            <a:schemeClr val="lt1"/>
          </a:fontRef>
        </p:style>
        <p:txBody>
          <a:bodyPr/>
          <a:lstStyle/>
          <a:p>
            <a:r>
              <a:rPr lang="en-IN" dirty="0" smtClean="0"/>
              <a:t>React-</a:t>
            </a:r>
            <a:r>
              <a:rPr lang="en-IN" dirty="0" err="1" smtClean="0"/>
              <a:t>Redux</a:t>
            </a:r>
            <a:r>
              <a:rPr lang="en-IN" dirty="0" smtClean="0"/>
              <a:t> Example</a:t>
            </a:r>
            <a:endParaRPr lang="en-IN" dirty="0"/>
          </a:p>
        </p:txBody>
      </p:sp>
      <p:sp>
        <p:nvSpPr>
          <p:cNvPr id="3" name="Content Placeholder 2"/>
          <p:cNvSpPr>
            <a:spLocks noGrp="1"/>
          </p:cNvSpPr>
          <p:nvPr>
            <p:ph idx="1"/>
          </p:nvPr>
        </p:nvSpPr>
        <p:spPr/>
        <p:txBody>
          <a:bodyPr>
            <a:normAutofit lnSpcReduction="10000"/>
          </a:bodyPr>
          <a:lstStyle/>
          <a:p>
            <a:pPr marL="0" indent="0">
              <a:buNone/>
            </a:pPr>
            <a:r>
              <a:rPr lang="en-IN" dirty="0" smtClean="0"/>
              <a:t>The outline of the example is as:</a:t>
            </a:r>
          </a:p>
          <a:p>
            <a:r>
              <a:rPr lang="en-IN" dirty="0" smtClean="0"/>
              <a:t>Create three actions: </a:t>
            </a:r>
            <a:r>
              <a:rPr lang="en-IN" b="1" dirty="0" smtClean="0">
                <a:solidFill>
                  <a:srgbClr val="FF0000"/>
                </a:solidFill>
              </a:rPr>
              <a:t>INC,DEC,ADD</a:t>
            </a:r>
          </a:p>
          <a:p>
            <a:r>
              <a:rPr lang="en-IN" dirty="0" smtClean="0"/>
              <a:t>Create a reducer that will address all these three actions and update the store accordingly</a:t>
            </a:r>
          </a:p>
          <a:p>
            <a:r>
              <a:rPr lang="en-IN" dirty="0" smtClean="0"/>
              <a:t>Update </a:t>
            </a:r>
            <a:r>
              <a:rPr lang="en-IN" b="1" dirty="0" smtClean="0">
                <a:solidFill>
                  <a:srgbClr val="FF0000"/>
                </a:solidFill>
              </a:rPr>
              <a:t>index.js</a:t>
            </a:r>
            <a:r>
              <a:rPr lang="en-IN" dirty="0" smtClean="0"/>
              <a:t> file to apply the store to the whole application.</a:t>
            </a:r>
          </a:p>
          <a:p>
            <a:r>
              <a:rPr lang="en-IN" dirty="0" smtClean="0"/>
              <a:t>Finally, in App.js file add three button to initiate all three actions using </a:t>
            </a:r>
            <a:r>
              <a:rPr lang="en-IN" b="1" dirty="0" err="1" smtClean="0">
                <a:solidFill>
                  <a:srgbClr val="FF0000"/>
                </a:solidFill>
              </a:rPr>
              <a:t>useSelector</a:t>
            </a:r>
            <a:r>
              <a:rPr lang="en-IN" b="1" dirty="0" smtClean="0">
                <a:solidFill>
                  <a:srgbClr val="FF0000"/>
                </a:solidFill>
              </a:rPr>
              <a:t> and </a:t>
            </a:r>
            <a:r>
              <a:rPr lang="en-IN" b="1" dirty="0" err="1" smtClean="0">
                <a:solidFill>
                  <a:srgbClr val="FF0000"/>
                </a:solidFill>
              </a:rPr>
              <a:t>useDispatch</a:t>
            </a:r>
            <a:r>
              <a:rPr lang="en-IN" b="1" dirty="0" smtClean="0">
                <a:solidFill>
                  <a:srgbClr val="FF0000"/>
                </a:solidFill>
              </a:rPr>
              <a:t> Hook</a:t>
            </a:r>
          </a:p>
          <a:p>
            <a:pPr marL="0" indent="0">
              <a:buNone/>
            </a:pPr>
            <a:endParaRPr lang="en-IN" dirty="0"/>
          </a:p>
        </p:txBody>
      </p:sp>
    </p:spTree>
    <p:extLst>
      <p:ext uri="{BB962C8B-B14F-4D97-AF65-F5344CB8AC3E}">
        <p14:creationId xmlns:p14="http://schemas.microsoft.com/office/powerpoint/2010/main" val="3230912742"/>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0">
            <a:schemeClr val="accent6"/>
          </a:lnRef>
          <a:fillRef idx="3">
            <a:schemeClr val="accent6"/>
          </a:fillRef>
          <a:effectRef idx="3">
            <a:schemeClr val="accent6"/>
          </a:effectRef>
          <a:fontRef idx="minor">
            <a:schemeClr val="lt1"/>
          </a:fontRef>
        </p:style>
        <p:txBody>
          <a:bodyPr/>
          <a:lstStyle/>
          <a:p>
            <a:r>
              <a:rPr lang="en-IN" dirty="0" smtClean="0"/>
              <a:t>React-</a:t>
            </a:r>
            <a:r>
              <a:rPr lang="en-IN" dirty="0" err="1" smtClean="0"/>
              <a:t>Redux</a:t>
            </a:r>
            <a:r>
              <a:rPr lang="en-IN" dirty="0" smtClean="0"/>
              <a:t> Example</a:t>
            </a:r>
            <a:endParaRPr lang="en-IN" dirty="0"/>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8163" y="1594900"/>
            <a:ext cx="6482109" cy="51644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ight Brace 3"/>
          <p:cNvSpPr/>
          <p:nvPr/>
        </p:nvSpPr>
        <p:spPr>
          <a:xfrm>
            <a:off x="5508104" y="2204864"/>
            <a:ext cx="1728192" cy="3672408"/>
          </a:xfrm>
          <a:prstGeom prst="righ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5" name="TextBox 4"/>
          <p:cNvSpPr txBox="1"/>
          <p:nvPr/>
        </p:nvSpPr>
        <p:spPr>
          <a:xfrm>
            <a:off x="7524328" y="3438461"/>
            <a:ext cx="1296144" cy="1477328"/>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r>
              <a:rPr lang="en-IN" dirty="0" smtClean="0"/>
              <a:t>Changing the states using different actions</a:t>
            </a:r>
            <a:endParaRPr lang="en-IN" dirty="0"/>
          </a:p>
        </p:txBody>
      </p:sp>
    </p:spTree>
    <p:extLst>
      <p:ext uri="{BB962C8B-B14F-4D97-AF65-F5344CB8AC3E}">
        <p14:creationId xmlns:p14="http://schemas.microsoft.com/office/powerpoint/2010/main" val="3434040729"/>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0">
            <a:schemeClr val="accent6"/>
          </a:lnRef>
          <a:fillRef idx="3">
            <a:schemeClr val="accent6"/>
          </a:fillRef>
          <a:effectRef idx="3">
            <a:schemeClr val="accent6"/>
          </a:effectRef>
          <a:fontRef idx="minor">
            <a:schemeClr val="lt1"/>
          </a:fontRef>
        </p:style>
        <p:txBody>
          <a:bodyPr/>
          <a:lstStyle/>
          <a:p>
            <a:r>
              <a:rPr lang="en-IN" dirty="0" smtClean="0"/>
              <a:t>React-</a:t>
            </a:r>
            <a:r>
              <a:rPr lang="en-IN" dirty="0" err="1" smtClean="0"/>
              <a:t>Redux</a:t>
            </a:r>
            <a:r>
              <a:rPr lang="en-IN" dirty="0" smtClean="0"/>
              <a:t> Example</a:t>
            </a:r>
            <a:endParaRPr lang="en-IN" dirty="0"/>
          </a:p>
        </p:txBody>
      </p:sp>
      <p:sp>
        <p:nvSpPr>
          <p:cNvPr id="3" name="Content Placeholder 2"/>
          <p:cNvSpPr>
            <a:spLocks noGrp="1"/>
          </p:cNvSpPr>
          <p:nvPr>
            <p:ph idx="1"/>
          </p:nvPr>
        </p:nvSpPr>
        <p:spPr>
          <a:xfrm>
            <a:off x="457200" y="1600201"/>
            <a:ext cx="8229600" cy="820688"/>
          </a:xfrm>
        </p:spPr>
        <p:txBody>
          <a:bodyPr>
            <a:normAutofit fontScale="85000" lnSpcReduction="20000"/>
          </a:bodyPr>
          <a:lstStyle/>
          <a:p>
            <a:r>
              <a:rPr lang="en-IN" dirty="0" smtClean="0"/>
              <a:t>We have to import two important hooks: </a:t>
            </a:r>
            <a:r>
              <a:rPr lang="en-IN" dirty="0" err="1" smtClean="0"/>
              <a:t>useSelector</a:t>
            </a:r>
            <a:r>
              <a:rPr lang="en-IN" dirty="0" smtClean="0"/>
              <a:t> and </a:t>
            </a:r>
            <a:r>
              <a:rPr lang="en-IN" dirty="0" err="1" smtClean="0"/>
              <a:t>useDispatch</a:t>
            </a:r>
            <a:r>
              <a:rPr lang="en-IN" dirty="0" smtClean="0"/>
              <a:t> </a:t>
            </a:r>
            <a:r>
              <a:rPr lang="en-IN" dirty="0" err="1" smtClean="0"/>
              <a:t>ini</a:t>
            </a:r>
            <a:r>
              <a:rPr lang="en-IN" dirty="0" smtClean="0"/>
              <a:t> App.js file</a:t>
            </a:r>
            <a:endParaRPr lang="en-IN" dirty="0"/>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3184524"/>
            <a:ext cx="8064896" cy="26207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81524131"/>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0">
            <a:schemeClr val="accent6"/>
          </a:lnRef>
          <a:fillRef idx="3">
            <a:schemeClr val="accent6"/>
          </a:fillRef>
          <a:effectRef idx="3">
            <a:schemeClr val="accent6"/>
          </a:effectRef>
          <a:fontRef idx="minor">
            <a:schemeClr val="lt1"/>
          </a:fontRef>
        </p:style>
        <p:txBody>
          <a:bodyPr/>
          <a:lstStyle/>
          <a:p>
            <a:r>
              <a:rPr lang="en-IN" dirty="0" smtClean="0"/>
              <a:t>React-</a:t>
            </a:r>
            <a:r>
              <a:rPr lang="en-IN" dirty="0" err="1" smtClean="0"/>
              <a:t>Redux</a:t>
            </a:r>
            <a:r>
              <a:rPr lang="en-IN" dirty="0" smtClean="0"/>
              <a:t> Example</a:t>
            </a:r>
            <a:endParaRPr lang="en-IN" dirty="0"/>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1988840"/>
            <a:ext cx="5544616" cy="42484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755576" y="2420888"/>
            <a:ext cx="5112568"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p:cNvSpPr/>
          <p:nvPr/>
        </p:nvSpPr>
        <p:spPr>
          <a:xfrm>
            <a:off x="755576" y="2780928"/>
            <a:ext cx="3096344" cy="21602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ight Brace 5"/>
          <p:cNvSpPr/>
          <p:nvPr/>
        </p:nvSpPr>
        <p:spPr>
          <a:xfrm>
            <a:off x="3779912" y="3212976"/>
            <a:ext cx="1584176" cy="2808312"/>
          </a:xfrm>
          <a:prstGeom prst="righ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7" name="TextBox 6"/>
          <p:cNvSpPr txBox="1"/>
          <p:nvPr/>
        </p:nvSpPr>
        <p:spPr>
          <a:xfrm>
            <a:off x="6444208" y="2204864"/>
            <a:ext cx="2520280" cy="646331"/>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r>
              <a:rPr lang="en-IN" dirty="0" smtClean="0"/>
              <a:t>Create a reference to the state </a:t>
            </a:r>
            <a:endParaRPr lang="en-IN" dirty="0"/>
          </a:p>
        </p:txBody>
      </p:sp>
      <p:sp>
        <p:nvSpPr>
          <p:cNvPr id="8" name="TextBox 7"/>
          <p:cNvSpPr txBox="1"/>
          <p:nvPr/>
        </p:nvSpPr>
        <p:spPr>
          <a:xfrm>
            <a:off x="6444208" y="2996952"/>
            <a:ext cx="2520280" cy="646331"/>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r>
              <a:rPr lang="en-IN" dirty="0" smtClean="0"/>
              <a:t>Create a reference to dispatch function</a:t>
            </a:r>
            <a:endParaRPr lang="en-IN" dirty="0"/>
          </a:p>
        </p:txBody>
      </p:sp>
      <p:sp>
        <p:nvSpPr>
          <p:cNvPr id="9" name="TextBox 8"/>
          <p:cNvSpPr txBox="1"/>
          <p:nvPr/>
        </p:nvSpPr>
        <p:spPr>
          <a:xfrm>
            <a:off x="6156176" y="4221088"/>
            <a:ext cx="2520280" cy="646331"/>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en-IN" dirty="0" smtClean="0"/>
              <a:t>Dispatching the action to the reducers</a:t>
            </a:r>
            <a:endParaRPr lang="en-IN" dirty="0"/>
          </a:p>
        </p:txBody>
      </p:sp>
      <p:cxnSp>
        <p:nvCxnSpPr>
          <p:cNvPr id="11" name="Straight Arrow Connector 10"/>
          <p:cNvCxnSpPr/>
          <p:nvPr/>
        </p:nvCxnSpPr>
        <p:spPr>
          <a:xfrm>
            <a:off x="-2412776" y="-99392"/>
            <a:ext cx="914400" cy="9144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7" idx="1"/>
            <a:endCxn id="4" idx="3"/>
          </p:cNvCxnSpPr>
          <p:nvPr/>
        </p:nvCxnSpPr>
        <p:spPr>
          <a:xfrm flipH="1">
            <a:off x="5868144" y="2528030"/>
            <a:ext cx="576064" cy="36874"/>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8" idx="1"/>
            <a:endCxn id="5" idx="3"/>
          </p:cNvCxnSpPr>
          <p:nvPr/>
        </p:nvCxnSpPr>
        <p:spPr>
          <a:xfrm flipH="1" flipV="1">
            <a:off x="3851920" y="2888940"/>
            <a:ext cx="2592288" cy="431178"/>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29714351"/>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0">
            <a:schemeClr val="accent6"/>
          </a:lnRef>
          <a:fillRef idx="3">
            <a:schemeClr val="accent6"/>
          </a:fillRef>
          <a:effectRef idx="3">
            <a:schemeClr val="accent6"/>
          </a:effectRef>
          <a:fontRef idx="minor">
            <a:schemeClr val="lt1"/>
          </a:fontRef>
        </p:style>
        <p:txBody>
          <a:bodyPr/>
          <a:lstStyle/>
          <a:p>
            <a:r>
              <a:rPr lang="en-IN" dirty="0" smtClean="0"/>
              <a:t>React-</a:t>
            </a:r>
            <a:r>
              <a:rPr lang="en-IN" dirty="0" err="1" smtClean="0"/>
              <a:t>Redux</a:t>
            </a:r>
            <a:r>
              <a:rPr lang="en-IN" dirty="0" smtClean="0"/>
              <a:t> Example</a:t>
            </a:r>
            <a:endParaRPr lang="en-IN" dirty="0"/>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2142998"/>
            <a:ext cx="6336704" cy="2905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ight Brace 3"/>
          <p:cNvSpPr/>
          <p:nvPr/>
        </p:nvSpPr>
        <p:spPr>
          <a:xfrm>
            <a:off x="6732240" y="2348880"/>
            <a:ext cx="648072" cy="1872208"/>
          </a:xfrm>
          <a:prstGeom prst="righ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5" name="TextBox 4"/>
          <p:cNvSpPr txBox="1"/>
          <p:nvPr/>
        </p:nvSpPr>
        <p:spPr>
          <a:xfrm>
            <a:off x="7596336" y="2996952"/>
            <a:ext cx="1296144" cy="1200329"/>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r>
              <a:rPr lang="en-IN" dirty="0" smtClean="0"/>
              <a:t>Initiate events to generate actions</a:t>
            </a:r>
            <a:endParaRPr lang="en-IN" dirty="0"/>
          </a:p>
        </p:txBody>
      </p:sp>
    </p:spTree>
    <p:extLst>
      <p:ext uri="{BB962C8B-B14F-4D97-AF65-F5344CB8AC3E}">
        <p14:creationId xmlns:p14="http://schemas.microsoft.com/office/powerpoint/2010/main" val="3910309153"/>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0">
            <a:schemeClr val="accent6"/>
          </a:lnRef>
          <a:fillRef idx="3">
            <a:schemeClr val="accent6"/>
          </a:fillRef>
          <a:effectRef idx="3">
            <a:schemeClr val="accent6"/>
          </a:effectRef>
          <a:fontRef idx="minor">
            <a:schemeClr val="lt1"/>
          </a:fontRef>
        </p:style>
        <p:txBody>
          <a:bodyPr/>
          <a:lstStyle/>
          <a:p>
            <a:r>
              <a:rPr lang="en-IN" dirty="0" smtClean="0"/>
              <a:t>React-</a:t>
            </a:r>
            <a:r>
              <a:rPr lang="en-IN" dirty="0" err="1" smtClean="0"/>
              <a:t>Redux</a:t>
            </a:r>
            <a:r>
              <a:rPr lang="en-IN" dirty="0" smtClean="0"/>
              <a:t> Example</a:t>
            </a:r>
            <a:endParaRPr lang="en-IN" dirty="0"/>
          </a:p>
        </p:txBody>
      </p:sp>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2204864"/>
            <a:ext cx="6048672" cy="3629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395536" y="2204864"/>
            <a:ext cx="3672408" cy="720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p:cNvSpPr/>
          <p:nvPr/>
        </p:nvSpPr>
        <p:spPr>
          <a:xfrm>
            <a:off x="611560" y="3861048"/>
            <a:ext cx="2664296" cy="151216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p:cNvSpPr txBox="1"/>
          <p:nvPr/>
        </p:nvSpPr>
        <p:spPr>
          <a:xfrm>
            <a:off x="6732240" y="2204864"/>
            <a:ext cx="1944216" cy="646331"/>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r>
              <a:rPr lang="en-IN" dirty="0" smtClean="0"/>
              <a:t>Import provider and store</a:t>
            </a:r>
            <a:endParaRPr lang="en-IN" dirty="0"/>
          </a:p>
        </p:txBody>
      </p:sp>
      <p:sp>
        <p:nvSpPr>
          <p:cNvPr id="7" name="TextBox 6"/>
          <p:cNvSpPr txBox="1"/>
          <p:nvPr/>
        </p:nvSpPr>
        <p:spPr>
          <a:xfrm>
            <a:off x="6732240" y="4149080"/>
            <a:ext cx="2160240" cy="1200329"/>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r>
              <a:rPr lang="en-IN" dirty="0" smtClean="0"/>
              <a:t>Wrap the provider around your app and provide the store to the provider</a:t>
            </a:r>
            <a:endParaRPr lang="en-IN" dirty="0"/>
          </a:p>
        </p:txBody>
      </p:sp>
      <p:cxnSp>
        <p:nvCxnSpPr>
          <p:cNvPr id="9" name="Straight Arrow Connector 8"/>
          <p:cNvCxnSpPr>
            <a:stCxn id="6" idx="1"/>
          </p:cNvCxnSpPr>
          <p:nvPr/>
        </p:nvCxnSpPr>
        <p:spPr>
          <a:xfrm flipH="1">
            <a:off x="4067944" y="2528030"/>
            <a:ext cx="2664296" cy="108882"/>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stCxn id="7" idx="1"/>
            <a:endCxn id="5" idx="3"/>
          </p:cNvCxnSpPr>
          <p:nvPr/>
        </p:nvCxnSpPr>
        <p:spPr>
          <a:xfrm flipH="1" flipV="1">
            <a:off x="3275856" y="4617132"/>
            <a:ext cx="3456384" cy="132113"/>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43525937"/>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0">
            <a:schemeClr val="accent6"/>
          </a:lnRef>
          <a:fillRef idx="3">
            <a:schemeClr val="accent6"/>
          </a:fillRef>
          <a:effectRef idx="3">
            <a:schemeClr val="accent6"/>
          </a:effectRef>
          <a:fontRef idx="minor">
            <a:schemeClr val="lt1"/>
          </a:fontRef>
        </p:style>
        <p:txBody>
          <a:bodyPr/>
          <a:lstStyle/>
          <a:p>
            <a:r>
              <a:rPr lang="en-IN" dirty="0" smtClean="0"/>
              <a:t>React-</a:t>
            </a:r>
            <a:r>
              <a:rPr lang="en-IN" dirty="0" err="1" smtClean="0"/>
              <a:t>Redux</a:t>
            </a:r>
            <a:r>
              <a:rPr lang="en-IN" dirty="0" smtClean="0"/>
              <a:t> Example</a:t>
            </a:r>
            <a:endParaRPr lang="en-IN" dirty="0"/>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1680" y="2420888"/>
            <a:ext cx="6138612" cy="30949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44048082"/>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536" y="2996952"/>
            <a:ext cx="8229600" cy="1143000"/>
          </a:xfrm>
        </p:spPr>
        <p:style>
          <a:lnRef idx="0">
            <a:schemeClr val="accent2"/>
          </a:lnRef>
          <a:fillRef idx="3">
            <a:schemeClr val="accent2"/>
          </a:fillRef>
          <a:effectRef idx="3">
            <a:schemeClr val="accent2"/>
          </a:effectRef>
          <a:fontRef idx="minor">
            <a:schemeClr val="lt1"/>
          </a:fontRef>
        </p:style>
        <p:txBody>
          <a:bodyPr/>
          <a:lstStyle/>
          <a:p>
            <a:r>
              <a:rPr lang="en-IN" dirty="0" smtClean="0"/>
              <a:t>Welcome to </a:t>
            </a:r>
            <a:r>
              <a:rPr lang="en-IN" dirty="0" err="1" smtClean="0"/>
              <a:t>Redux</a:t>
            </a:r>
            <a:r>
              <a:rPr lang="en-IN" dirty="0" smtClean="0"/>
              <a:t>-Saga</a:t>
            </a:r>
            <a:endParaRPr lang="en-IN" dirty="0"/>
          </a:p>
        </p:txBody>
      </p:sp>
    </p:spTree>
    <p:extLst>
      <p:ext uri="{BB962C8B-B14F-4D97-AF65-F5344CB8AC3E}">
        <p14:creationId xmlns:p14="http://schemas.microsoft.com/office/powerpoint/2010/main" val="2254940014"/>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0">
            <a:schemeClr val="accent6"/>
          </a:lnRef>
          <a:fillRef idx="3">
            <a:schemeClr val="accent6"/>
          </a:fillRef>
          <a:effectRef idx="3">
            <a:schemeClr val="accent6"/>
          </a:effectRef>
          <a:fontRef idx="minor">
            <a:schemeClr val="lt1"/>
          </a:fontRef>
        </p:style>
        <p:txBody>
          <a:bodyPr/>
          <a:lstStyle/>
          <a:p>
            <a:r>
              <a:rPr lang="en-IN" dirty="0" smtClean="0"/>
              <a:t>What is </a:t>
            </a:r>
            <a:r>
              <a:rPr lang="en-IN" dirty="0" err="1" smtClean="0"/>
              <a:t>Redux</a:t>
            </a:r>
            <a:r>
              <a:rPr lang="en-IN" dirty="0" smtClean="0"/>
              <a:t>-Saga?</a:t>
            </a:r>
            <a:endParaRPr lang="en-IN" dirty="0"/>
          </a:p>
        </p:txBody>
      </p:sp>
      <p:sp>
        <p:nvSpPr>
          <p:cNvPr id="3" name="Content Placeholder 2"/>
          <p:cNvSpPr>
            <a:spLocks noGrp="1"/>
          </p:cNvSpPr>
          <p:nvPr>
            <p:ph idx="1"/>
          </p:nvPr>
        </p:nvSpPr>
        <p:spPr/>
        <p:txBody>
          <a:bodyPr>
            <a:normAutofit fontScale="85000" lnSpcReduction="20000"/>
          </a:bodyPr>
          <a:lstStyle/>
          <a:p>
            <a:r>
              <a:rPr lang="en-US" dirty="0"/>
              <a:t>It is a library that aims to make application side effects </a:t>
            </a:r>
            <a:endParaRPr lang="en-IN" dirty="0"/>
          </a:p>
          <a:p>
            <a:r>
              <a:rPr lang="en-US" dirty="0"/>
              <a:t>The mental model is that a saga is like a separate thread in your application that's solely </a:t>
            </a:r>
            <a:r>
              <a:rPr lang="en-US" b="1" dirty="0">
                <a:solidFill>
                  <a:srgbClr val="FF0000"/>
                </a:solidFill>
              </a:rPr>
              <a:t>responsible for side effects</a:t>
            </a:r>
            <a:r>
              <a:rPr lang="en-US" b="1" dirty="0" smtClean="0">
                <a:solidFill>
                  <a:srgbClr val="FF0000"/>
                </a:solidFill>
              </a:rPr>
              <a:t>.</a:t>
            </a:r>
          </a:p>
          <a:p>
            <a:r>
              <a:rPr lang="en-US" dirty="0" smtClean="0"/>
              <a:t>It is </a:t>
            </a:r>
            <a:r>
              <a:rPr lang="en-US" dirty="0"/>
              <a:t>a </a:t>
            </a:r>
            <a:r>
              <a:rPr lang="en-US" b="1" dirty="0" err="1">
                <a:solidFill>
                  <a:srgbClr val="FF0000"/>
                </a:solidFill>
              </a:rPr>
              <a:t>redux</a:t>
            </a:r>
            <a:r>
              <a:rPr lang="en-US" b="1" dirty="0">
                <a:solidFill>
                  <a:srgbClr val="FF0000"/>
                </a:solidFill>
              </a:rPr>
              <a:t> middleware</a:t>
            </a:r>
            <a:r>
              <a:rPr lang="en-US" dirty="0"/>
              <a:t>, which means this thread can be started, paused and cancelled from the main application with normal </a:t>
            </a:r>
            <a:r>
              <a:rPr lang="en-US" dirty="0" err="1"/>
              <a:t>redux</a:t>
            </a:r>
            <a:r>
              <a:rPr lang="en-US" dirty="0"/>
              <a:t> actions, </a:t>
            </a:r>
            <a:endParaRPr lang="en-US" dirty="0" smtClean="0"/>
          </a:p>
          <a:p>
            <a:r>
              <a:rPr lang="en-US" dirty="0"/>
              <a:t> it has access to the full </a:t>
            </a:r>
            <a:r>
              <a:rPr lang="en-US" dirty="0" err="1"/>
              <a:t>redux</a:t>
            </a:r>
            <a:r>
              <a:rPr lang="en-US" dirty="0"/>
              <a:t> application state and it can dispatch </a:t>
            </a:r>
            <a:r>
              <a:rPr lang="en-US" dirty="0" err="1"/>
              <a:t>redux</a:t>
            </a:r>
            <a:r>
              <a:rPr lang="en-US" dirty="0"/>
              <a:t> actions as well</a:t>
            </a:r>
            <a:r>
              <a:rPr lang="en-US" dirty="0" smtClean="0"/>
              <a:t>.</a:t>
            </a:r>
          </a:p>
          <a:p>
            <a:r>
              <a:rPr lang="en-US" dirty="0" smtClean="0"/>
              <a:t>It introduces asynchronous I/O in </a:t>
            </a:r>
            <a:r>
              <a:rPr lang="en-US" dirty="0" err="1" smtClean="0"/>
              <a:t>redux</a:t>
            </a:r>
            <a:r>
              <a:rPr lang="en-US" dirty="0" smtClean="0"/>
              <a:t> applications.</a:t>
            </a:r>
          </a:p>
          <a:p>
            <a:r>
              <a:rPr lang="en-US" dirty="0"/>
              <a:t>It uses an ES6 feature called </a:t>
            </a:r>
            <a:r>
              <a:rPr lang="en-US" b="1" dirty="0">
                <a:solidFill>
                  <a:srgbClr val="FF0000"/>
                </a:solidFill>
              </a:rPr>
              <a:t>Generators</a:t>
            </a:r>
            <a:r>
              <a:rPr lang="en-US" dirty="0"/>
              <a:t> to make those asynchronous flows easy to read, write and test.</a:t>
            </a:r>
            <a:endParaRPr lang="en-IN" dirty="0"/>
          </a:p>
        </p:txBody>
      </p:sp>
    </p:spTree>
    <p:extLst>
      <p:ext uri="{BB962C8B-B14F-4D97-AF65-F5344CB8AC3E}">
        <p14:creationId xmlns:p14="http://schemas.microsoft.com/office/powerpoint/2010/main" val="21522576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0">
            <a:schemeClr val="accent6"/>
          </a:lnRef>
          <a:fillRef idx="3">
            <a:schemeClr val="accent6"/>
          </a:fillRef>
          <a:effectRef idx="3">
            <a:schemeClr val="accent6"/>
          </a:effectRef>
          <a:fontRef idx="minor">
            <a:schemeClr val="lt1"/>
          </a:fontRef>
        </p:style>
        <p:txBody>
          <a:bodyPr/>
          <a:lstStyle/>
          <a:p>
            <a:r>
              <a:rPr lang="en-IN" dirty="0"/>
              <a:t>Virtual DOM</a:t>
            </a:r>
          </a:p>
        </p:txBody>
      </p:sp>
      <p:sp>
        <p:nvSpPr>
          <p:cNvPr id="3" name="Content Placeholder 2"/>
          <p:cNvSpPr>
            <a:spLocks noGrp="1"/>
          </p:cNvSpPr>
          <p:nvPr>
            <p:ph idx="1"/>
          </p:nvPr>
        </p:nvSpPr>
        <p:spPr>
          <a:xfrm>
            <a:off x="457200" y="1600200"/>
            <a:ext cx="8075240" cy="2764903"/>
          </a:xfrm>
        </p:spPr>
        <p:txBody>
          <a:bodyPr>
            <a:normAutofit fontScale="55000" lnSpcReduction="20000"/>
          </a:bodyPr>
          <a:lstStyle/>
          <a:p>
            <a:r>
              <a:rPr lang="en-US" b="1" dirty="0"/>
              <a:t>How the Virtual DOM Works? </a:t>
            </a:r>
            <a:endParaRPr lang="en-US" b="1" dirty="0" smtClean="0"/>
          </a:p>
          <a:p>
            <a:r>
              <a:rPr lang="en-US" dirty="0"/>
              <a:t>For every update done on the Virtual DOM, </a:t>
            </a:r>
            <a:r>
              <a:rPr lang="en-US" dirty="0" smtClean="0"/>
              <a:t>a new virtual DOM tree is created, React </a:t>
            </a:r>
            <a:r>
              <a:rPr lang="en-US" dirty="0"/>
              <a:t>compares the </a:t>
            </a:r>
            <a:r>
              <a:rPr lang="en-US" dirty="0" smtClean="0"/>
              <a:t>new Virtual </a:t>
            </a:r>
            <a:r>
              <a:rPr lang="en-US" dirty="0"/>
              <a:t>DOM with a snapshot of the initial state before the update was done. </a:t>
            </a:r>
            <a:endParaRPr lang="en-US" dirty="0" smtClean="0"/>
          </a:p>
          <a:p>
            <a:r>
              <a:rPr lang="en-US" dirty="0"/>
              <a:t>with the help of this comparison done by react </a:t>
            </a:r>
            <a:r>
              <a:rPr lang="en-US" dirty="0" err="1"/>
              <a:t>js</a:t>
            </a:r>
            <a:r>
              <a:rPr lang="en-US" dirty="0"/>
              <a:t>, it automatically figures out which part of your </a:t>
            </a:r>
            <a:r>
              <a:rPr lang="en-US" u="sng" dirty="0">
                <a:hlinkClick r:id="rId2"/>
              </a:rPr>
              <a:t>react component</a:t>
            </a:r>
            <a:r>
              <a:rPr lang="en-US" dirty="0"/>
              <a:t> needs to be updated</a:t>
            </a:r>
            <a:r>
              <a:rPr lang="en-US" dirty="0" smtClean="0"/>
              <a:t>.</a:t>
            </a:r>
          </a:p>
          <a:p>
            <a:r>
              <a:rPr lang="en-US" dirty="0"/>
              <a:t>React uses what we call the </a:t>
            </a:r>
            <a:r>
              <a:rPr lang="en-US" b="1" dirty="0">
                <a:solidFill>
                  <a:srgbClr val="FF0000"/>
                </a:solidFill>
              </a:rPr>
              <a:t>diffing algorithm </a:t>
            </a:r>
            <a:r>
              <a:rPr lang="en-US" dirty="0"/>
              <a:t>to do this and the process of using this diffing algorithm is called </a:t>
            </a:r>
            <a:r>
              <a:rPr lang="en-US" b="1" dirty="0">
                <a:solidFill>
                  <a:srgbClr val="FF0000"/>
                </a:solidFill>
              </a:rPr>
              <a:t>diffing</a:t>
            </a:r>
            <a:r>
              <a:rPr lang="en-US" b="1" dirty="0" smtClean="0">
                <a:solidFill>
                  <a:srgbClr val="FF0000"/>
                </a:solidFill>
              </a:rPr>
              <a:t>.</a:t>
            </a:r>
          </a:p>
          <a:p>
            <a:r>
              <a:rPr lang="en-US" dirty="0"/>
              <a:t>once reacts compares, it then updates the components which need to be updated with the updated nodes. </a:t>
            </a:r>
            <a:endParaRPr lang="en-US" b="1" dirty="0">
              <a:solidFill>
                <a:srgbClr val="FF0000"/>
              </a:solidFill>
            </a:endParaRPr>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1600" y="4293096"/>
            <a:ext cx="6984776" cy="23762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51413547"/>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0">
            <a:schemeClr val="accent6"/>
          </a:lnRef>
          <a:fillRef idx="3">
            <a:schemeClr val="accent6"/>
          </a:fillRef>
          <a:effectRef idx="3">
            <a:schemeClr val="accent6"/>
          </a:effectRef>
          <a:fontRef idx="minor">
            <a:schemeClr val="lt1"/>
          </a:fontRef>
        </p:style>
        <p:txBody>
          <a:bodyPr/>
          <a:lstStyle/>
          <a:p>
            <a:r>
              <a:rPr lang="en-IN" dirty="0" smtClean="0"/>
              <a:t>Why </a:t>
            </a:r>
            <a:r>
              <a:rPr lang="en-IN" dirty="0" err="1" smtClean="0"/>
              <a:t>Redux</a:t>
            </a:r>
            <a:r>
              <a:rPr lang="en-IN" dirty="0" smtClean="0"/>
              <a:t>-Saga?</a:t>
            </a:r>
            <a:endParaRPr lang="en-IN" dirty="0"/>
          </a:p>
        </p:txBody>
      </p:sp>
      <p:sp>
        <p:nvSpPr>
          <p:cNvPr id="3" name="Content Placeholder 2"/>
          <p:cNvSpPr>
            <a:spLocks noGrp="1"/>
          </p:cNvSpPr>
          <p:nvPr>
            <p:ph idx="1"/>
          </p:nvPr>
        </p:nvSpPr>
        <p:spPr/>
        <p:txBody>
          <a:bodyPr>
            <a:normAutofit fontScale="92500" lnSpcReduction="20000"/>
          </a:bodyPr>
          <a:lstStyle/>
          <a:p>
            <a:r>
              <a:rPr lang="en-US" dirty="0" err="1" smtClean="0"/>
              <a:t>Redux</a:t>
            </a:r>
            <a:r>
              <a:rPr lang="en-US" dirty="0" smtClean="0"/>
              <a:t> is synchronous. Sometimes </a:t>
            </a:r>
            <a:r>
              <a:rPr lang="en-US" dirty="0" err="1" smtClean="0"/>
              <a:t>redux</a:t>
            </a:r>
            <a:r>
              <a:rPr lang="en-US" dirty="0" smtClean="0"/>
              <a:t> can access the data which may not be available instantly.</a:t>
            </a:r>
          </a:p>
          <a:p>
            <a:r>
              <a:rPr lang="en-US" dirty="0"/>
              <a:t> It allows the </a:t>
            </a:r>
            <a:r>
              <a:rPr lang="en-US" dirty="0" err="1"/>
              <a:t>Redux</a:t>
            </a:r>
            <a:r>
              <a:rPr lang="en-US" dirty="0"/>
              <a:t> store to communicate asynchronously with resources outside of the store—this includes accessing the local storage, HTTP requests and executing input and output services that are managed efficiently</a:t>
            </a:r>
            <a:r>
              <a:rPr lang="en-US" dirty="0" smtClean="0"/>
              <a:t>.</a:t>
            </a:r>
          </a:p>
          <a:p>
            <a:r>
              <a:rPr lang="en-US" dirty="0" smtClean="0"/>
              <a:t>It</a:t>
            </a:r>
            <a:r>
              <a:rPr lang="en-US" dirty="0"/>
              <a:t> enhancers to override the dispatch function for </a:t>
            </a:r>
            <a:r>
              <a:rPr lang="en-US" dirty="0" err="1"/>
              <a:t>Redux</a:t>
            </a:r>
            <a:r>
              <a:rPr lang="en-US" dirty="0"/>
              <a:t>, but sometimes we are interested in customizing the dispatch function. </a:t>
            </a:r>
            <a:endParaRPr lang="en-IN" dirty="0"/>
          </a:p>
        </p:txBody>
      </p:sp>
    </p:spTree>
    <p:extLst>
      <p:ext uri="{BB962C8B-B14F-4D97-AF65-F5344CB8AC3E}">
        <p14:creationId xmlns:p14="http://schemas.microsoft.com/office/powerpoint/2010/main" val="3217645986"/>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3543" y="260648"/>
            <a:ext cx="8229600" cy="1143000"/>
          </a:xfrm>
        </p:spPr>
        <p:style>
          <a:lnRef idx="0">
            <a:schemeClr val="accent6"/>
          </a:lnRef>
          <a:fillRef idx="3">
            <a:schemeClr val="accent6"/>
          </a:fillRef>
          <a:effectRef idx="3">
            <a:schemeClr val="accent6"/>
          </a:effectRef>
          <a:fontRef idx="minor">
            <a:schemeClr val="lt1"/>
          </a:fontRef>
        </p:style>
        <p:txBody>
          <a:bodyPr/>
          <a:lstStyle/>
          <a:p>
            <a:r>
              <a:rPr lang="en-US" dirty="0" smtClean="0"/>
              <a:t>Architecture of </a:t>
            </a:r>
            <a:r>
              <a:rPr lang="en-US" dirty="0" err="1" smtClean="0"/>
              <a:t>Redux</a:t>
            </a:r>
            <a:r>
              <a:rPr lang="en-US" dirty="0" smtClean="0"/>
              <a:t>-Saga</a:t>
            </a:r>
            <a:endParaRPr lang="en-IN" dirty="0"/>
          </a:p>
        </p:txBody>
      </p:sp>
      <p:pic>
        <p:nvPicPr>
          <p:cNvPr id="1026" name="Picture 2" descr="Why Use Redux Saga?. Have you ever thought why redux saga… | by Ravinder  Mahajan | 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568" y="1484784"/>
            <a:ext cx="8029575" cy="5086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3475156"/>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0">
            <a:schemeClr val="accent6"/>
          </a:lnRef>
          <a:fillRef idx="3">
            <a:schemeClr val="accent6"/>
          </a:fillRef>
          <a:effectRef idx="3">
            <a:schemeClr val="accent6"/>
          </a:effectRef>
          <a:fontRef idx="minor">
            <a:schemeClr val="lt1"/>
          </a:fontRef>
        </p:style>
        <p:txBody>
          <a:bodyPr/>
          <a:lstStyle/>
          <a:p>
            <a:r>
              <a:rPr lang="en-US" dirty="0" smtClean="0"/>
              <a:t>Generator Function</a:t>
            </a:r>
            <a:endParaRPr lang="en-IN" dirty="0"/>
          </a:p>
        </p:txBody>
      </p:sp>
      <p:sp>
        <p:nvSpPr>
          <p:cNvPr id="3" name="Content Placeholder 2"/>
          <p:cNvSpPr>
            <a:spLocks noGrp="1"/>
          </p:cNvSpPr>
          <p:nvPr>
            <p:ph idx="1"/>
          </p:nvPr>
        </p:nvSpPr>
        <p:spPr/>
        <p:txBody>
          <a:bodyPr>
            <a:normAutofit fontScale="85000" lnSpcReduction="10000"/>
          </a:bodyPr>
          <a:lstStyle/>
          <a:p>
            <a:r>
              <a:rPr lang="en-US" dirty="0"/>
              <a:t>Generator functions in </a:t>
            </a:r>
            <a:r>
              <a:rPr lang="en-US" dirty="0" err="1"/>
              <a:t>Javascript</a:t>
            </a:r>
            <a:r>
              <a:rPr lang="en-US" dirty="0"/>
              <a:t> are special functions that can generate a sequence of values. </a:t>
            </a:r>
            <a:endParaRPr lang="en-US" dirty="0" smtClean="0"/>
          </a:p>
          <a:p>
            <a:r>
              <a:rPr lang="en-US" dirty="0"/>
              <a:t>JavaScript generators are just ways to make iterators. </a:t>
            </a:r>
            <a:endParaRPr lang="en-US" dirty="0" smtClean="0"/>
          </a:p>
          <a:p>
            <a:r>
              <a:rPr lang="en-US" dirty="0"/>
              <a:t>They use the yield keyword to </a:t>
            </a:r>
            <a:r>
              <a:rPr lang="en-US" b="1" dirty="0">
                <a:solidFill>
                  <a:srgbClr val="FF0000"/>
                </a:solidFill>
              </a:rPr>
              <a:t>yield</a:t>
            </a:r>
            <a:r>
              <a:rPr lang="en-US" dirty="0"/>
              <a:t> execution control back to the calling function and can then resume execution once the </a:t>
            </a:r>
            <a:r>
              <a:rPr lang="en-US" b="1" dirty="0">
                <a:solidFill>
                  <a:srgbClr val="FF0000"/>
                </a:solidFill>
              </a:rPr>
              <a:t>next() </a:t>
            </a:r>
            <a:r>
              <a:rPr lang="en-US" dirty="0"/>
              <a:t>function is called again. </a:t>
            </a:r>
            <a:endParaRPr lang="en-US" dirty="0" smtClean="0"/>
          </a:p>
          <a:p>
            <a:r>
              <a:rPr lang="en-US" dirty="0"/>
              <a:t> Once the generator runs out of values to return, it returns a value of undefined, and a done value of true, letting you know that there are no more values. </a:t>
            </a:r>
            <a:endParaRPr lang="en-IN" dirty="0"/>
          </a:p>
        </p:txBody>
      </p:sp>
    </p:spTree>
    <p:extLst>
      <p:ext uri="{BB962C8B-B14F-4D97-AF65-F5344CB8AC3E}">
        <p14:creationId xmlns:p14="http://schemas.microsoft.com/office/powerpoint/2010/main" val="3949470156"/>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0">
            <a:schemeClr val="accent6"/>
          </a:lnRef>
          <a:fillRef idx="3">
            <a:schemeClr val="accent6"/>
          </a:fillRef>
          <a:effectRef idx="3">
            <a:schemeClr val="accent6"/>
          </a:effectRef>
          <a:fontRef idx="minor">
            <a:schemeClr val="lt1"/>
          </a:fontRef>
        </p:style>
        <p:txBody>
          <a:bodyPr/>
          <a:lstStyle/>
          <a:p>
            <a:r>
              <a:rPr lang="en-US" dirty="0" smtClean="0"/>
              <a:t>Generator Function</a:t>
            </a:r>
            <a:endParaRPr lang="en-IN"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1988840"/>
            <a:ext cx="4648200" cy="40010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467544" y="2060848"/>
            <a:ext cx="3168352" cy="3600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p:cNvSpPr/>
          <p:nvPr/>
        </p:nvSpPr>
        <p:spPr>
          <a:xfrm>
            <a:off x="1403648" y="3356992"/>
            <a:ext cx="1944216" cy="4320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6"/>
          <p:cNvSpPr/>
          <p:nvPr/>
        </p:nvSpPr>
        <p:spPr>
          <a:xfrm>
            <a:off x="467544" y="4725144"/>
            <a:ext cx="3744416" cy="3600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p:cNvSpPr/>
          <p:nvPr/>
        </p:nvSpPr>
        <p:spPr>
          <a:xfrm>
            <a:off x="467544" y="5517232"/>
            <a:ext cx="4648200" cy="47261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p:cNvSpPr txBox="1"/>
          <p:nvPr/>
        </p:nvSpPr>
        <p:spPr>
          <a:xfrm>
            <a:off x="5508104" y="1844824"/>
            <a:ext cx="2880320" cy="646331"/>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r>
              <a:rPr lang="en-IN" dirty="0" smtClean="0"/>
              <a:t>Syntax to create a generator function</a:t>
            </a:r>
            <a:endParaRPr lang="en-IN" dirty="0"/>
          </a:p>
        </p:txBody>
      </p:sp>
      <p:sp>
        <p:nvSpPr>
          <p:cNvPr id="10" name="TextBox 9"/>
          <p:cNvSpPr txBox="1"/>
          <p:nvPr/>
        </p:nvSpPr>
        <p:spPr>
          <a:xfrm>
            <a:off x="5508104" y="3140968"/>
            <a:ext cx="3024336" cy="923330"/>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r>
              <a:rPr lang="en-IN" dirty="0" smtClean="0"/>
              <a:t>Yield returns a value and pause the execution until the next request comes</a:t>
            </a:r>
            <a:endParaRPr lang="en-IN" dirty="0"/>
          </a:p>
        </p:txBody>
      </p:sp>
      <p:sp>
        <p:nvSpPr>
          <p:cNvPr id="11" name="TextBox 10"/>
          <p:cNvSpPr txBox="1"/>
          <p:nvPr/>
        </p:nvSpPr>
        <p:spPr>
          <a:xfrm>
            <a:off x="5580112" y="4509120"/>
            <a:ext cx="3024336" cy="646331"/>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en-IN" dirty="0" smtClean="0"/>
              <a:t>Get a reference object for generator function</a:t>
            </a:r>
            <a:endParaRPr lang="en-IN" dirty="0"/>
          </a:p>
        </p:txBody>
      </p:sp>
      <p:sp>
        <p:nvSpPr>
          <p:cNvPr id="12" name="TextBox 11"/>
          <p:cNvSpPr txBox="1"/>
          <p:nvPr/>
        </p:nvSpPr>
        <p:spPr>
          <a:xfrm>
            <a:off x="5580112" y="5517232"/>
            <a:ext cx="3024336" cy="646331"/>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IN" dirty="0" smtClean="0"/>
              <a:t>Fetch value one by one with next function</a:t>
            </a:r>
            <a:endParaRPr lang="en-IN" dirty="0"/>
          </a:p>
        </p:txBody>
      </p:sp>
      <p:cxnSp>
        <p:nvCxnSpPr>
          <p:cNvPr id="14" name="Straight Arrow Connector 13"/>
          <p:cNvCxnSpPr>
            <a:stCxn id="9" idx="1"/>
            <a:endCxn id="5" idx="3"/>
          </p:cNvCxnSpPr>
          <p:nvPr/>
        </p:nvCxnSpPr>
        <p:spPr>
          <a:xfrm flipH="1">
            <a:off x="3635896" y="2167990"/>
            <a:ext cx="1872208" cy="72878"/>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10" idx="1"/>
            <a:endCxn id="6" idx="3"/>
          </p:cNvCxnSpPr>
          <p:nvPr/>
        </p:nvCxnSpPr>
        <p:spPr>
          <a:xfrm flipH="1" flipV="1">
            <a:off x="3347864" y="3573016"/>
            <a:ext cx="2160240" cy="29617"/>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11" idx="1"/>
          </p:cNvCxnSpPr>
          <p:nvPr/>
        </p:nvCxnSpPr>
        <p:spPr>
          <a:xfrm flipH="1">
            <a:off x="4211960" y="4832286"/>
            <a:ext cx="1368152" cy="72878"/>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12" idx="1"/>
          </p:cNvCxnSpPr>
          <p:nvPr/>
        </p:nvCxnSpPr>
        <p:spPr>
          <a:xfrm flipH="1" flipV="1">
            <a:off x="5115744" y="5753540"/>
            <a:ext cx="464368" cy="86858"/>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2060915"/>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0">
            <a:schemeClr val="accent6"/>
          </a:lnRef>
          <a:fillRef idx="3">
            <a:schemeClr val="accent6"/>
          </a:fillRef>
          <a:effectRef idx="3">
            <a:schemeClr val="accent6"/>
          </a:effectRef>
          <a:fontRef idx="minor">
            <a:schemeClr val="lt1"/>
          </a:fontRef>
        </p:style>
        <p:txBody>
          <a:bodyPr/>
          <a:lstStyle/>
          <a:p>
            <a:r>
              <a:rPr lang="en-US" dirty="0" smtClean="0"/>
              <a:t>Initial Setup </a:t>
            </a:r>
            <a:r>
              <a:rPr lang="en-US" dirty="0" err="1" smtClean="0"/>
              <a:t>Redux</a:t>
            </a:r>
            <a:r>
              <a:rPr lang="en-US" dirty="0" smtClean="0"/>
              <a:t>-Saga</a:t>
            </a:r>
            <a:endParaRPr lang="en-IN" dirty="0"/>
          </a:p>
        </p:txBody>
      </p:sp>
      <p:sp>
        <p:nvSpPr>
          <p:cNvPr id="3" name="Content Placeholder 2"/>
          <p:cNvSpPr>
            <a:spLocks noGrp="1"/>
          </p:cNvSpPr>
          <p:nvPr>
            <p:ph idx="1"/>
          </p:nvPr>
        </p:nvSpPr>
        <p:spPr>
          <a:xfrm>
            <a:off x="457200" y="1600201"/>
            <a:ext cx="8229600" cy="820688"/>
          </a:xfrm>
        </p:spPr>
        <p:txBody>
          <a:bodyPr/>
          <a:lstStyle/>
          <a:p>
            <a:r>
              <a:rPr lang="en-US" dirty="0" smtClean="0"/>
              <a:t>Install the </a:t>
            </a:r>
            <a:r>
              <a:rPr lang="en-US" dirty="0" err="1" smtClean="0"/>
              <a:t>redux</a:t>
            </a:r>
            <a:r>
              <a:rPr lang="en-US" dirty="0" smtClean="0"/>
              <a:t>-saga library</a:t>
            </a:r>
            <a:endParaRPr lang="en-IN" dirty="0"/>
          </a:p>
        </p:txBody>
      </p:sp>
      <p:sp>
        <p:nvSpPr>
          <p:cNvPr id="4" name="Rounded Rectangle 3"/>
          <p:cNvSpPr/>
          <p:nvPr/>
        </p:nvSpPr>
        <p:spPr>
          <a:xfrm>
            <a:off x="467544" y="2924944"/>
            <a:ext cx="8280920" cy="936104"/>
          </a:xfrm>
          <a:prstGeom prst="roundRect">
            <a:avLst/>
          </a:prstGeom>
          <a:ln w="38100">
            <a:solidFill>
              <a:srgbClr val="FF0000"/>
            </a:solidFill>
            <a:prstDash val="lgDash"/>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4800" b="1" dirty="0" err="1"/>
              <a:t>n</a:t>
            </a:r>
            <a:r>
              <a:rPr lang="en-US" sz="4800" b="1" dirty="0" err="1" smtClean="0"/>
              <a:t>pm</a:t>
            </a:r>
            <a:r>
              <a:rPr lang="en-US" sz="4800" b="1" dirty="0" smtClean="0"/>
              <a:t> install </a:t>
            </a:r>
            <a:r>
              <a:rPr lang="en-US" sz="4800" b="1" dirty="0" err="1" smtClean="0"/>
              <a:t>redux</a:t>
            </a:r>
            <a:r>
              <a:rPr lang="en-US" sz="4800" b="1" dirty="0" smtClean="0"/>
              <a:t>-saga</a:t>
            </a:r>
            <a:endParaRPr lang="en-IN" sz="4800" b="1" dirty="0"/>
          </a:p>
        </p:txBody>
      </p:sp>
    </p:spTree>
    <p:extLst>
      <p:ext uri="{BB962C8B-B14F-4D97-AF65-F5344CB8AC3E}">
        <p14:creationId xmlns:p14="http://schemas.microsoft.com/office/powerpoint/2010/main" val="3617168934"/>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0">
            <a:schemeClr val="accent6"/>
          </a:lnRef>
          <a:fillRef idx="3">
            <a:schemeClr val="accent6"/>
          </a:fillRef>
          <a:effectRef idx="3">
            <a:schemeClr val="accent6"/>
          </a:effectRef>
          <a:fontRef idx="minor">
            <a:schemeClr val="lt1"/>
          </a:fontRef>
        </p:style>
        <p:txBody>
          <a:bodyPr/>
          <a:lstStyle/>
          <a:p>
            <a:r>
              <a:rPr lang="en-IN" dirty="0" err="1" smtClean="0"/>
              <a:t>Redux</a:t>
            </a:r>
            <a:r>
              <a:rPr lang="en-IN" dirty="0" smtClean="0"/>
              <a:t>-Saga </a:t>
            </a:r>
            <a:r>
              <a:rPr lang="en-IN" dirty="0" err="1" smtClean="0"/>
              <a:t>Api</a:t>
            </a:r>
            <a:r>
              <a:rPr lang="en-IN" dirty="0" smtClean="0"/>
              <a:t>(s)</a:t>
            </a:r>
            <a:endParaRPr lang="en-IN" dirty="0"/>
          </a:p>
        </p:txBody>
      </p:sp>
      <p:sp>
        <p:nvSpPr>
          <p:cNvPr id="3" name="Content Placeholder 2"/>
          <p:cNvSpPr>
            <a:spLocks noGrp="1"/>
          </p:cNvSpPr>
          <p:nvPr>
            <p:ph idx="1"/>
          </p:nvPr>
        </p:nvSpPr>
        <p:spPr/>
        <p:txBody>
          <a:bodyPr>
            <a:normAutofit fontScale="85000" lnSpcReduction="10000"/>
          </a:bodyPr>
          <a:lstStyle/>
          <a:p>
            <a:pPr marL="0" indent="0">
              <a:buNone/>
            </a:pPr>
            <a:r>
              <a:rPr lang="en-IN" dirty="0" smtClean="0"/>
              <a:t>There are so many </a:t>
            </a:r>
            <a:r>
              <a:rPr lang="en-IN" dirty="0" err="1" smtClean="0"/>
              <a:t>api</a:t>
            </a:r>
            <a:r>
              <a:rPr lang="en-IN" dirty="0" smtClean="0"/>
              <a:t>(s) available to implement </a:t>
            </a:r>
            <a:r>
              <a:rPr lang="en-IN" dirty="0" err="1" smtClean="0"/>
              <a:t>reduc</a:t>
            </a:r>
            <a:r>
              <a:rPr lang="en-IN" dirty="0" smtClean="0"/>
              <a:t>-saga, but I have selected the important </a:t>
            </a:r>
            <a:r>
              <a:rPr lang="en-IN" dirty="0" err="1" smtClean="0"/>
              <a:t>api</a:t>
            </a:r>
            <a:r>
              <a:rPr lang="en-IN" dirty="0" smtClean="0"/>
              <a:t>(s) only:</a:t>
            </a:r>
          </a:p>
          <a:p>
            <a:pPr marL="514350" indent="-514350">
              <a:buFont typeface="+mj-lt"/>
              <a:buAutoNum type="arabicPeriod"/>
            </a:pPr>
            <a:r>
              <a:rPr lang="en-IN" dirty="0" smtClean="0"/>
              <a:t>Call</a:t>
            </a:r>
          </a:p>
          <a:p>
            <a:pPr marL="514350" indent="-514350">
              <a:buFont typeface="+mj-lt"/>
              <a:buAutoNum type="arabicPeriod"/>
            </a:pPr>
            <a:r>
              <a:rPr lang="en-IN" dirty="0" smtClean="0"/>
              <a:t>Put</a:t>
            </a:r>
          </a:p>
          <a:p>
            <a:pPr marL="514350" indent="-514350">
              <a:buFont typeface="+mj-lt"/>
              <a:buAutoNum type="arabicPeriod"/>
            </a:pPr>
            <a:r>
              <a:rPr lang="en-IN" dirty="0" smtClean="0"/>
              <a:t>Take</a:t>
            </a:r>
          </a:p>
          <a:p>
            <a:pPr marL="514350" indent="-514350">
              <a:buFont typeface="+mj-lt"/>
              <a:buAutoNum type="arabicPeriod"/>
            </a:pPr>
            <a:r>
              <a:rPr lang="en-IN" dirty="0" err="1" smtClean="0"/>
              <a:t>takeEvery</a:t>
            </a:r>
            <a:endParaRPr lang="en-IN" dirty="0" smtClean="0"/>
          </a:p>
          <a:p>
            <a:pPr marL="514350" indent="-514350">
              <a:buFont typeface="+mj-lt"/>
              <a:buAutoNum type="arabicPeriod"/>
            </a:pPr>
            <a:r>
              <a:rPr lang="en-IN" dirty="0" err="1" smtClean="0"/>
              <a:t>takeLatest</a:t>
            </a:r>
            <a:endParaRPr lang="en-IN" dirty="0" smtClean="0"/>
          </a:p>
          <a:p>
            <a:pPr marL="514350" indent="-514350">
              <a:buFont typeface="+mj-lt"/>
              <a:buAutoNum type="arabicPeriod"/>
            </a:pPr>
            <a:r>
              <a:rPr lang="en-IN" dirty="0" smtClean="0"/>
              <a:t>Select</a:t>
            </a:r>
          </a:p>
          <a:p>
            <a:pPr marL="514350" indent="-514350">
              <a:buFont typeface="+mj-lt"/>
              <a:buAutoNum type="arabicPeriod"/>
            </a:pPr>
            <a:r>
              <a:rPr lang="en-IN" dirty="0" err="1" smtClean="0"/>
              <a:t>createSagaMidleware</a:t>
            </a:r>
            <a:endParaRPr lang="en-IN" dirty="0" smtClean="0"/>
          </a:p>
          <a:p>
            <a:pPr marL="514350" indent="-514350">
              <a:buFont typeface="+mj-lt"/>
              <a:buAutoNum type="arabicPeriod"/>
            </a:pPr>
            <a:r>
              <a:rPr lang="en-IN" dirty="0" smtClean="0"/>
              <a:t>run</a:t>
            </a:r>
          </a:p>
          <a:p>
            <a:endParaRPr lang="en-IN" dirty="0"/>
          </a:p>
        </p:txBody>
      </p:sp>
    </p:spTree>
    <p:extLst>
      <p:ext uri="{BB962C8B-B14F-4D97-AF65-F5344CB8AC3E}">
        <p14:creationId xmlns:p14="http://schemas.microsoft.com/office/powerpoint/2010/main" val="1875760054"/>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0">
            <a:schemeClr val="accent6"/>
          </a:lnRef>
          <a:fillRef idx="3">
            <a:schemeClr val="accent6"/>
          </a:fillRef>
          <a:effectRef idx="3">
            <a:schemeClr val="accent6"/>
          </a:effectRef>
          <a:fontRef idx="minor">
            <a:schemeClr val="lt1"/>
          </a:fontRef>
        </p:style>
        <p:txBody>
          <a:bodyPr/>
          <a:lstStyle/>
          <a:p>
            <a:r>
              <a:rPr lang="en-IN" dirty="0" err="1" smtClean="0"/>
              <a:t>Redux</a:t>
            </a:r>
            <a:r>
              <a:rPr lang="en-IN" dirty="0" smtClean="0"/>
              <a:t>-Saga Architecture</a:t>
            </a:r>
            <a:endParaRPr lang="en-IN" dirty="0"/>
          </a:p>
        </p:txBody>
      </p:sp>
      <p:sp>
        <p:nvSpPr>
          <p:cNvPr id="3" name="Content Placeholder 2"/>
          <p:cNvSpPr>
            <a:spLocks noGrp="1"/>
          </p:cNvSpPr>
          <p:nvPr>
            <p:ph idx="1"/>
          </p:nvPr>
        </p:nvSpPr>
        <p:spPr/>
        <p:txBody>
          <a:bodyPr/>
          <a:lstStyle/>
          <a:p>
            <a:pPr marL="0" indent="0">
              <a:buNone/>
            </a:pPr>
            <a:r>
              <a:rPr lang="en-IN" dirty="0" smtClean="0"/>
              <a:t>The whole responsibility of </a:t>
            </a:r>
            <a:r>
              <a:rPr lang="en-IN" dirty="0" err="1" smtClean="0"/>
              <a:t>redux</a:t>
            </a:r>
            <a:r>
              <a:rPr lang="en-IN" dirty="0" smtClean="0"/>
              <a:t>-saga is divided into two major functions</a:t>
            </a:r>
          </a:p>
          <a:p>
            <a:pPr marL="514350" indent="-514350">
              <a:buFont typeface="+mj-lt"/>
              <a:buAutoNum type="arabicPeriod"/>
            </a:pPr>
            <a:r>
              <a:rPr lang="en-IN" b="1" dirty="0" smtClean="0">
                <a:solidFill>
                  <a:srgbClr val="FF0000"/>
                </a:solidFill>
              </a:rPr>
              <a:t>Worker module: </a:t>
            </a:r>
            <a:r>
              <a:rPr lang="en-IN" dirty="0" smtClean="0"/>
              <a:t>it’s generating function that performs some </a:t>
            </a:r>
            <a:r>
              <a:rPr lang="en-IN" dirty="0" err="1" smtClean="0"/>
              <a:t>api</a:t>
            </a:r>
            <a:r>
              <a:rPr lang="en-IN" dirty="0" smtClean="0"/>
              <a:t> calls with </a:t>
            </a:r>
            <a:r>
              <a:rPr lang="en-IN" dirty="0" err="1" smtClean="0"/>
              <a:t>dise</a:t>
            </a:r>
            <a:r>
              <a:rPr lang="en-IN" dirty="0" smtClean="0"/>
              <a:t> effects</a:t>
            </a:r>
          </a:p>
          <a:p>
            <a:pPr marL="514350" indent="-514350">
              <a:buFont typeface="+mj-lt"/>
              <a:buAutoNum type="arabicPeriod"/>
            </a:pPr>
            <a:r>
              <a:rPr lang="en-IN" b="1" dirty="0" smtClean="0">
                <a:solidFill>
                  <a:srgbClr val="FF0000"/>
                </a:solidFill>
              </a:rPr>
              <a:t>Watcher module: </a:t>
            </a:r>
            <a:r>
              <a:rPr lang="en-IN" dirty="0" smtClean="0"/>
              <a:t>It is the root saga module which monitor different actions and calls the worker module when particular pattern for action is received.</a:t>
            </a:r>
          </a:p>
          <a:p>
            <a:endParaRPr lang="en-IN" dirty="0"/>
          </a:p>
        </p:txBody>
      </p:sp>
    </p:spTree>
    <p:extLst>
      <p:ext uri="{BB962C8B-B14F-4D97-AF65-F5344CB8AC3E}">
        <p14:creationId xmlns:p14="http://schemas.microsoft.com/office/powerpoint/2010/main" val="1318155096"/>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0">
            <a:schemeClr val="accent6"/>
          </a:lnRef>
          <a:fillRef idx="3">
            <a:schemeClr val="accent6"/>
          </a:fillRef>
          <a:effectRef idx="3">
            <a:schemeClr val="accent6"/>
          </a:effectRef>
          <a:fontRef idx="minor">
            <a:schemeClr val="lt1"/>
          </a:fontRef>
        </p:style>
        <p:txBody>
          <a:bodyPr/>
          <a:lstStyle/>
          <a:p>
            <a:r>
              <a:rPr lang="en-US" dirty="0" err="1" smtClean="0"/>
              <a:t>Redux</a:t>
            </a:r>
            <a:r>
              <a:rPr lang="en-US" dirty="0" smtClean="0"/>
              <a:t>-Saga Example</a:t>
            </a:r>
            <a:endParaRPr lang="en-IN" dirty="0"/>
          </a:p>
        </p:txBody>
      </p:sp>
      <p:sp>
        <p:nvSpPr>
          <p:cNvPr id="3" name="Content Placeholder 2"/>
          <p:cNvSpPr>
            <a:spLocks noGrp="1"/>
          </p:cNvSpPr>
          <p:nvPr>
            <p:ph idx="1"/>
          </p:nvPr>
        </p:nvSpPr>
        <p:spPr/>
        <p:txBody>
          <a:bodyPr/>
          <a:lstStyle/>
          <a:p>
            <a:pPr marL="0" indent="0">
              <a:buNone/>
            </a:pPr>
            <a:r>
              <a:rPr lang="en-US" dirty="0" smtClean="0"/>
              <a:t>List Actions For Example Buy book</a:t>
            </a:r>
          </a:p>
          <a:p>
            <a:pPr marL="514350" indent="-514350">
              <a:buFont typeface="+mj-lt"/>
              <a:buAutoNum type="arabicPeriod"/>
            </a:pPr>
            <a:r>
              <a:rPr lang="en-US" dirty="0" smtClean="0"/>
              <a:t>Create an action buy book</a:t>
            </a:r>
          </a:p>
          <a:p>
            <a:pPr marL="514350" indent="-514350">
              <a:buFont typeface="+mj-lt"/>
              <a:buAutoNum type="arabicPeriod"/>
            </a:pPr>
            <a:r>
              <a:rPr lang="en-US" dirty="0" smtClean="0"/>
              <a:t>Create a store to save the inventory</a:t>
            </a:r>
          </a:p>
          <a:p>
            <a:pPr marL="514350" indent="-514350">
              <a:buFont typeface="+mj-lt"/>
              <a:buAutoNum type="arabicPeriod"/>
            </a:pPr>
            <a:r>
              <a:rPr lang="en-US" dirty="0" smtClean="0"/>
              <a:t>Create two components: one component generate the action to buy book, other will receive updated data </a:t>
            </a:r>
          </a:p>
          <a:p>
            <a:pPr marL="514350" indent="-514350">
              <a:buFont typeface="+mj-lt"/>
              <a:buAutoNum type="arabicPeriod"/>
            </a:pPr>
            <a:r>
              <a:rPr lang="en-US" dirty="0" smtClean="0"/>
              <a:t>Create a saga middleware to dispatch an action to send data to the second component</a:t>
            </a:r>
          </a:p>
          <a:p>
            <a:pPr marL="514350" indent="-514350">
              <a:buFont typeface="+mj-lt"/>
              <a:buAutoNum type="arabicPeriod"/>
            </a:pPr>
            <a:endParaRPr lang="en-US" dirty="0" smtClean="0"/>
          </a:p>
          <a:p>
            <a:endParaRPr lang="en-IN" dirty="0"/>
          </a:p>
        </p:txBody>
      </p:sp>
    </p:spTree>
    <p:extLst>
      <p:ext uri="{BB962C8B-B14F-4D97-AF65-F5344CB8AC3E}">
        <p14:creationId xmlns:p14="http://schemas.microsoft.com/office/powerpoint/2010/main" val="4291332186"/>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0">
            <a:schemeClr val="accent6"/>
          </a:lnRef>
          <a:fillRef idx="3">
            <a:schemeClr val="accent6"/>
          </a:fillRef>
          <a:effectRef idx="3">
            <a:schemeClr val="accent6"/>
          </a:effectRef>
          <a:fontRef idx="minor">
            <a:schemeClr val="lt1"/>
          </a:fontRef>
        </p:style>
        <p:txBody>
          <a:bodyPr/>
          <a:lstStyle/>
          <a:p>
            <a:r>
              <a:rPr lang="en-US" dirty="0" err="1" smtClean="0"/>
              <a:t>Redux</a:t>
            </a:r>
            <a:r>
              <a:rPr lang="en-US" dirty="0" smtClean="0"/>
              <a:t>-Saga Example</a:t>
            </a:r>
            <a:endParaRPr lang="en-IN"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7624" y="2681198"/>
            <a:ext cx="6408712" cy="32680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1115616" y="1916832"/>
            <a:ext cx="5760640" cy="369332"/>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r>
              <a:rPr lang="en-IN" b="1" dirty="0" smtClean="0"/>
              <a:t>1. Create a action object</a:t>
            </a:r>
            <a:endParaRPr lang="en-IN" b="1" dirty="0"/>
          </a:p>
        </p:txBody>
      </p:sp>
    </p:spTree>
    <p:extLst>
      <p:ext uri="{BB962C8B-B14F-4D97-AF65-F5344CB8AC3E}">
        <p14:creationId xmlns:p14="http://schemas.microsoft.com/office/powerpoint/2010/main" val="2007305768"/>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0">
            <a:schemeClr val="accent6"/>
          </a:lnRef>
          <a:fillRef idx="3">
            <a:schemeClr val="accent6"/>
          </a:fillRef>
          <a:effectRef idx="3">
            <a:schemeClr val="accent6"/>
          </a:effectRef>
          <a:fontRef idx="minor">
            <a:schemeClr val="lt1"/>
          </a:fontRef>
        </p:style>
        <p:txBody>
          <a:bodyPr/>
          <a:lstStyle/>
          <a:p>
            <a:r>
              <a:rPr lang="en-US" dirty="0" err="1" smtClean="0"/>
              <a:t>Redux</a:t>
            </a:r>
            <a:r>
              <a:rPr lang="en-US" dirty="0" smtClean="0"/>
              <a:t>-Saga Example</a:t>
            </a:r>
            <a:endParaRPr lang="en-IN"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568" y="2348880"/>
            <a:ext cx="7467600" cy="2590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683568" y="1628800"/>
            <a:ext cx="6840760" cy="369332"/>
          </a:xfrm>
          <a:prstGeom prst="rect">
            <a:avLst/>
          </a:prstGeom>
        </p:spPr>
        <p:style>
          <a:lnRef idx="1">
            <a:schemeClr val="accent6"/>
          </a:lnRef>
          <a:fillRef idx="3">
            <a:schemeClr val="accent6"/>
          </a:fillRef>
          <a:effectRef idx="2">
            <a:schemeClr val="accent6"/>
          </a:effectRef>
          <a:fontRef idx="minor">
            <a:schemeClr val="lt1"/>
          </a:fontRef>
        </p:style>
        <p:txBody>
          <a:bodyPr wrap="square" rtlCol="0">
            <a:spAutoFit/>
          </a:bodyPr>
          <a:lstStyle/>
          <a:p>
            <a:r>
              <a:rPr lang="en-IN" dirty="0" smtClean="0"/>
              <a:t>2. Create a store, in which we have import certain files and initializer</a:t>
            </a:r>
            <a:endParaRPr lang="en-IN" dirty="0"/>
          </a:p>
        </p:txBody>
      </p:sp>
    </p:spTree>
    <p:extLst>
      <p:ext uri="{BB962C8B-B14F-4D97-AF65-F5344CB8AC3E}">
        <p14:creationId xmlns:p14="http://schemas.microsoft.com/office/powerpoint/2010/main" val="23500359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0">
            <a:schemeClr val="accent6"/>
          </a:lnRef>
          <a:fillRef idx="3">
            <a:schemeClr val="accent6"/>
          </a:fillRef>
          <a:effectRef idx="3">
            <a:schemeClr val="accent6"/>
          </a:effectRef>
          <a:fontRef idx="minor">
            <a:schemeClr val="lt1"/>
          </a:fontRef>
        </p:style>
        <p:txBody>
          <a:bodyPr/>
          <a:lstStyle/>
          <a:p>
            <a:r>
              <a:rPr lang="en-IN" dirty="0" smtClean="0"/>
              <a:t>Why React JS?</a:t>
            </a:r>
            <a:endParaRPr lang="en-IN" dirty="0"/>
          </a:p>
        </p:txBody>
      </p:sp>
      <p:sp>
        <p:nvSpPr>
          <p:cNvPr id="3" name="Content Placeholder 2"/>
          <p:cNvSpPr>
            <a:spLocks noGrp="1"/>
          </p:cNvSpPr>
          <p:nvPr>
            <p:ph idx="1"/>
          </p:nvPr>
        </p:nvSpPr>
        <p:spPr/>
        <p:txBody>
          <a:bodyPr>
            <a:normAutofit lnSpcReduction="10000"/>
          </a:bodyPr>
          <a:lstStyle/>
          <a:p>
            <a:r>
              <a:rPr lang="en-IN" dirty="0" smtClean="0"/>
              <a:t>React is Flexible</a:t>
            </a:r>
          </a:p>
          <a:p>
            <a:r>
              <a:rPr lang="en-US" dirty="0" smtClean="0"/>
              <a:t>React Has a Great Developer Experience</a:t>
            </a:r>
          </a:p>
          <a:p>
            <a:r>
              <a:rPr lang="en-IN" dirty="0" smtClean="0"/>
              <a:t>React Has Facebook's Support/Resources</a:t>
            </a:r>
          </a:p>
          <a:p>
            <a:r>
              <a:rPr lang="en-US" dirty="0" smtClean="0"/>
              <a:t>React Has Broader Community Support</a:t>
            </a:r>
          </a:p>
          <a:p>
            <a:r>
              <a:rPr lang="en-IN" dirty="0" smtClean="0"/>
              <a:t>React Has Great Performance</a:t>
            </a:r>
          </a:p>
          <a:p>
            <a:r>
              <a:rPr lang="en-US" dirty="0" smtClean="0"/>
              <a:t>React is Easy to Test</a:t>
            </a:r>
          </a:p>
          <a:p>
            <a:r>
              <a:rPr lang="en-IN" dirty="0" smtClean="0"/>
              <a:t>Mature, simple-to-grasp development workflow.</a:t>
            </a:r>
            <a:endParaRPr lang="en-IN" dirty="0"/>
          </a:p>
        </p:txBody>
      </p:sp>
    </p:spTree>
    <p:extLst>
      <p:ext uri="{BB962C8B-B14F-4D97-AF65-F5344CB8AC3E}">
        <p14:creationId xmlns:p14="http://schemas.microsoft.com/office/powerpoint/2010/main" val="18242233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0">
            <a:schemeClr val="accent6"/>
          </a:lnRef>
          <a:fillRef idx="3">
            <a:schemeClr val="accent6"/>
          </a:fillRef>
          <a:effectRef idx="3">
            <a:schemeClr val="accent6"/>
          </a:effectRef>
          <a:fontRef idx="minor">
            <a:schemeClr val="lt1"/>
          </a:fontRef>
        </p:style>
        <p:txBody>
          <a:bodyPr/>
          <a:lstStyle/>
          <a:p>
            <a:r>
              <a:rPr lang="en-IN" dirty="0"/>
              <a:t>Virtual DOM</a:t>
            </a:r>
          </a:p>
        </p:txBody>
      </p:sp>
      <p:pic>
        <p:nvPicPr>
          <p:cNvPr id="307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3600" y="4242386"/>
            <a:ext cx="7400767" cy="23549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2100" y="1700808"/>
            <a:ext cx="7422268" cy="23917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48255233"/>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0">
            <a:schemeClr val="accent6"/>
          </a:lnRef>
          <a:fillRef idx="3">
            <a:schemeClr val="accent6"/>
          </a:fillRef>
          <a:effectRef idx="3">
            <a:schemeClr val="accent6"/>
          </a:effectRef>
          <a:fontRef idx="minor">
            <a:schemeClr val="lt1"/>
          </a:fontRef>
        </p:style>
        <p:txBody>
          <a:bodyPr/>
          <a:lstStyle/>
          <a:p>
            <a:r>
              <a:rPr lang="en-US" dirty="0" err="1" smtClean="0"/>
              <a:t>Redux</a:t>
            </a:r>
            <a:r>
              <a:rPr lang="en-US" dirty="0" smtClean="0"/>
              <a:t>-Saga Example</a:t>
            </a:r>
            <a:endParaRPr lang="en-IN"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1833668"/>
            <a:ext cx="6838950" cy="4629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971600" y="2204864"/>
            <a:ext cx="3672408" cy="3600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p:cNvSpPr/>
          <p:nvPr/>
        </p:nvSpPr>
        <p:spPr>
          <a:xfrm>
            <a:off x="899592" y="4077072"/>
            <a:ext cx="4536504" cy="4320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p:cNvSpPr txBox="1"/>
          <p:nvPr/>
        </p:nvSpPr>
        <p:spPr>
          <a:xfrm>
            <a:off x="7380312" y="2060848"/>
            <a:ext cx="1368152" cy="923330"/>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r>
              <a:rPr lang="en-IN" dirty="0" smtClean="0"/>
              <a:t>It is dispatched by view</a:t>
            </a:r>
            <a:endParaRPr lang="en-IN" dirty="0"/>
          </a:p>
        </p:txBody>
      </p:sp>
      <p:sp>
        <p:nvSpPr>
          <p:cNvPr id="7" name="TextBox 6"/>
          <p:cNvSpPr txBox="1"/>
          <p:nvPr/>
        </p:nvSpPr>
        <p:spPr>
          <a:xfrm>
            <a:off x="7380312" y="3933056"/>
            <a:ext cx="1512168" cy="923330"/>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r>
              <a:rPr lang="en-IN" dirty="0" smtClean="0"/>
              <a:t>It is dispatched by Saga</a:t>
            </a:r>
            <a:endParaRPr lang="en-IN" dirty="0"/>
          </a:p>
        </p:txBody>
      </p:sp>
      <p:cxnSp>
        <p:nvCxnSpPr>
          <p:cNvPr id="9" name="Straight Arrow Connector 8"/>
          <p:cNvCxnSpPr>
            <a:stCxn id="6" idx="1"/>
            <a:endCxn id="4" idx="3"/>
          </p:cNvCxnSpPr>
          <p:nvPr/>
        </p:nvCxnSpPr>
        <p:spPr>
          <a:xfrm flipH="1" flipV="1">
            <a:off x="4644008" y="2384884"/>
            <a:ext cx="2736304" cy="137629"/>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stCxn id="7" idx="1"/>
          </p:cNvCxnSpPr>
          <p:nvPr/>
        </p:nvCxnSpPr>
        <p:spPr>
          <a:xfrm flipH="1" flipV="1">
            <a:off x="5436096" y="4293096"/>
            <a:ext cx="1944216" cy="101625"/>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2811388"/>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0">
            <a:schemeClr val="accent6"/>
          </a:lnRef>
          <a:fillRef idx="3">
            <a:schemeClr val="accent6"/>
          </a:fillRef>
          <a:effectRef idx="3">
            <a:schemeClr val="accent6"/>
          </a:effectRef>
          <a:fontRef idx="minor">
            <a:schemeClr val="lt1"/>
          </a:fontRef>
        </p:style>
        <p:txBody>
          <a:bodyPr/>
          <a:lstStyle/>
          <a:p>
            <a:r>
              <a:rPr lang="en-US" dirty="0" err="1" smtClean="0"/>
              <a:t>Redux</a:t>
            </a:r>
            <a:r>
              <a:rPr lang="en-US" dirty="0" smtClean="0"/>
              <a:t>-Saga Example</a:t>
            </a:r>
            <a:endParaRPr lang="en-IN"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2420888"/>
            <a:ext cx="6408712" cy="2320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467544" y="2420888"/>
            <a:ext cx="4032448" cy="720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p:cNvSpPr/>
          <p:nvPr/>
        </p:nvSpPr>
        <p:spPr>
          <a:xfrm>
            <a:off x="467544" y="3284984"/>
            <a:ext cx="6408712" cy="57606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6"/>
          <p:cNvSpPr/>
          <p:nvPr/>
        </p:nvSpPr>
        <p:spPr>
          <a:xfrm>
            <a:off x="467544" y="4005064"/>
            <a:ext cx="3096344" cy="57606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p:cNvSpPr txBox="1"/>
          <p:nvPr/>
        </p:nvSpPr>
        <p:spPr>
          <a:xfrm>
            <a:off x="7144410" y="2001614"/>
            <a:ext cx="1800200" cy="923330"/>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r>
              <a:rPr lang="en-IN" dirty="0" smtClean="0"/>
              <a:t>Create a saga middleware object</a:t>
            </a:r>
            <a:endParaRPr lang="en-IN" dirty="0"/>
          </a:p>
        </p:txBody>
      </p:sp>
      <p:sp>
        <p:nvSpPr>
          <p:cNvPr id="9" name="TextBox 8"/>
          <p:cNvSpPr txBox="1"/>
          <p:nvPr/>
        </p:nvSpPr>
        <p:spPr>
          <a:xfrm>
            <a:off x="7144410" y="3068960"/>
            <a:ext cx="1800200" cy="1200329"/>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en-IN" dirty="0" smtClean="0"/>
              <a:t>Create the store and apply middleware at the same time</a:t>
            </a:r>
            <a:endParaRPr lang="en-IN" dirty="0"/>
          </a:p>
        </p:txBody>
      </p:sp>
      <p:sp>
        <p:nvSpPr>
          <p:cNvPr id="10" name="TextBox 9"/>
          <p:cNvSpPr txBox="1"/>
          <p:nvPr/>
        </p:nvSpPr>
        <p:spPr>
          <a:xfrm>
            <a:off x="7144410" y="4741664"/>
            <a:ext cx="1604054" cy="923330"/>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IN" dirty="0" smtClean="0"/>
              <a:t>Finally run the root saga function</a:t>
            </a:r>
            <a:endParaRPr lang="en-IN" dirty="0"/>
          </a:p>
        </p:txBody>
      </p:sp>
      <p:cxnSp>
        <p:nvCxnSpPr>
          <p:cNvPr id="12" name="Straight Arrow Connector 11"/>
          <p:cNvCxnSpPr>
            <a:stCxn id="8" idx="1"/>
          </p:cNvCxnSpPr>
          <p:nvPr/>
        </p:nvCxnSpPr>
        <p:spPr>
          <a:xfrm flipH="1">
            <a:off x="4499992" y="2463279"/>
            <a:ext cx="2644418" cy="317649"/>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9" idx="1"/>
            <a:endCxn id="4098" idx="3"/>
          </p:cNvCxnSpPr>
          <p:nvPr/>
        </p:nvCxnSpPr>
        <p:spPr>
          <a:xfrm flipH="1" flipV="1">
            <a:off x="6876256" y="3581276"/>
            <a:ext cx="268154" cy="87849"/>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10" idx="1"/>
          </p:cNvCxnSpPr>
          <p:nvPr/>
        </p:nvCxnSpPr>
        <p:spPr>
          <a:xfrm flipH="1" flipV="1">
            <a:off x="3563888" y="4269289"/>
            <a:ext cx="3580522" cy="93404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3047197"/>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0">
            <a:schemeClr val="accent6"/>
          </a:lnRef>
          <a:fillRef idx="3">
            <a:schemeClr val="accent6"/>
          </a:fillRef>
          <a:effectRef idx="3">
            <a:schemeClr val="accent6"/>
          </a:effectRef>
          <a:fontRef idx="minor">
            <a:schemeClr val="lt1"/>
          </a:fontRef>
        </p:style>
        <p:txBody>
          <a:bodyPr/>
          <a:lstStyle/>
          <a:p>
            <a:r>
              <a:rPr lang="en-US" dirty="0" err="1" smtClean="0"/>
              <a:t>Redux</a:t>
            </a:r>
            <a:r>
              <a:rPr lang="en-US" dirty="0" smtClean="0"/>
              <a:t>-Saga Example</a:t>
            </a:r>
            <a:endParaRPr lang="en-IN"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1772816"/>
            <a:ext cx="8240216" cy="3457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395536" y="1916832"/>
            <a:ext cx="5328592" cy="57606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p:cNvSpPr/>
          <p:nvPr/>
        </p:nvSpPr>
        <p:spPr>
          <a:xfrm>
            <a:off x="539552" y="3212976"/>
            <a:ext cx="3816424" cy="151216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p:cNvSpPr txBox="1"/>
          <p:nvPr/>
        </p:nvSpPr>
        <p:spPr>
          <a:xfrm>
            <a:off x="683568" y="5589240"/>
            <a:ext cx="4968552" cy="646331"/>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r>
              <a:rPr lang="en-IN" dirty="0" smtClean="0"/>
              <a:t>Important provider and store and wrap all App component with it</a:t>
            </a:r>
            <a:endParaRPr lang="en-IN" dirty="0"/>
          </a:p>
        </p:txBody>
      </p:sp>
      <p:cxnSp>
        <p:nvCxnSpPr>
          <p:cNvPr id="8" name="Straight Arrow Connector 7"/>
          <p:cNvCxnSpPr/>
          <p:nvPr/>
        </p:nvCxnSpPr>
        <p:spPr>
          <a:xfrm flipH="1" flipV="1">
            <a:off x="2051720" y="4725144"/>
            <a:ext cx="144016" cy="864096"/>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H="1" flipV="1">
            <a:off x="5004048" y="2492896"/>
            <a:ext cx="144016" cy="3096344"/>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74686531"/>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0">
            <a:schemeClr val="accent6"/>
          </a:lnRef>
          <a:fillRef idx="3">
            <a:schemeClr val="accent6"/>
          </a:fillRef>
          <a:effectRef idx="3">
            <a:schemeClr val="accent6"/>
          </a:effectRef>
          <a:fontRef idx="minor">
            <a:schemeClr val="lt1"/>
          </a:fontRef>
        </p:style>
        <p:txBody>
          <a:bodyPr/>
          <a:lstStyle/>
          <a:p>
            <a:r>
              <a:rPr lang="en-US" dirty="0" err="1"/>
              <a:t>Redux</a:t>
            </a:r>
            <a:r>
              <a:rPr lang="en-US" dirty="0"/>
              <a:t>-Saga Example</a:t>
            </a:r>
            <a:endParaRPr lang="en-IN" dirty="0"/>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7324" y="1628800"/>
            <a:ext cx="8553450" cy="3648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395537" y="5661248"/>
            <a:ext cx="2304256" cy="369332"/>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r>
              <a:rPr lang="en-IN" dirty="0" smtClean="0"/>
              <a:t>Watcher module</a:t>
            </a:r>
            <a:endParaRPr lang="en-IN" dirty="0"/>
          </a:p>
        </p:txBody>
      </p:sp>
      <p:sp>
        <p:nvSpPr>
          <p:cNvPr id="5" name="TextBox 4"/>
          <p:cNvSpPr txBox="1"/>
          <p:nvPr/>
        </p:nvSpPr>
        <p:spPr>
          <a:xfrm>
            <a:off x="5220072" y="5517232"/>
            <a:ext cx="3096344"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r>
              <a:rPr lang="en-IN" dirty="0" smtClean="0"/>
              <a:t>Worker module</a:t>
            </a:r>
            <a:endParaRPr lang="en-IN" dirty="0"/>
          </a:p>
        </p:txBody>
      </p:sp>
      <p:sp>
        <p:nvSpPr>
          <p:cNvPr id="6" name="Rectangle 5"/>
          <p:cNvSpPr/>
          <p:nvPr/>
        </p:nvSpPr>
        <p:spPr>
          <a:xfrm>
            <a:off x="327324" y="4221088"/>
            <a:ext cx="5396804" cy="93610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6"/>
          <p:cNvSpPr/>
          <p:nvPr/>
        </p:nvSpPr>
        <p:spPr>
          <a:xfrm>
            <a:off x="327324" y="2636912"/>
            <a:ext cx="6908972" cy="151216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9" name="Straight Arrow Connector 8"/>
          <p:cNvCxnSpPr>
            <a:stCxn id="4" idx="0"/>
          </p:cNvCxnSpPr>
          <p:nvPr/>
        </p:nvCxnSpPr>
        <p:spPr>
          <a:xfrm flipV="1">
            <a:off x="1547665" y="5157192"/>
            <a:ext cx="360039" cy="504056"/>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H="1" flipV="1">
            <a:off x="6516216" y="4149080"/>
            <a:ext cx="576064" cy="1368152"/>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93886162"/>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0">
            <a:schemeClr val="accent6"/>
          </a:lnRef>
          <a:fillRef idx="3">
            <a:schemeClr val="accent6"/>
          </a:fillRef>
          <a:effectRef idx="3">
            <a:schemeClr val="accent6"/>
          </a:effectRef>
          <a:fontRef idx="minor">
            <a:schemeClr val="lt1"/>
          </a:fontRef>
        </p:style>
        <p:txBody>
          <a:bodyPr/>
          <a:lstStyle/>
          <a:p>
            <a:r>
              <a:rPr lang="en-US" dirty="0" err="1"/>
              <a:t>Redux</a:t>
            </a:r>
            <a:r>
              <a:rPr lang="en-US" dirty="0"/>
              <a:t>-Saga Example</a:t>
            </a:r>
            <a:endParaRPr lang="en-IN" dirty="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1844824"/>
            <a:ext cx="5472608" cy="43555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539552" y="1844824"/>
            <a:ext cx="5256584" cy="720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ight Brace 7"/>
          <p:cNvSpPr/>
          <p:nvPr/>
        </p:nvSpPr>
        <p:spPr>
          <a:xfrm>
            <a:off x="5796136" y="2708920"/>
            <a:ext cx="648072" cy="3312368"/>
          </a:xfrm>
          <a:prstGeom prst="righ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0" name="TextBox 9"/>
          <p:cNvSpPr txBox="1"/>
          <p:nvPr/>
        </p:nvSpPr>
        <p:spPr>
          <a:xfrm>
            <a:off x="6228184" y="1844824"/>
            <a:ext cx="2376264" cy="923330"/>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r>
              <a:rPr lang="en-IN" dirty="0" smtClean="0"/>
              <a:t>Import Hooks and actions to implement in our app</a:t>
            </a:r>
            <a:endParaRPr lang="en-IN" dirty="0"/>
          </a:p>
        </p:txBody>
      </p:sp>
      <p:sp>
        <p:nvSpPr>
          <p:cNvPr id="12" name="TextBox 11"/>
          <p:cNvSpPr txBox="1"/>
          <p:nvPr/>
        </p:nvSpPr>
        <p:spPr>
          <a:xfrm>
            <a:off x="6660232" y="3861048"/>
            <a:ext cx="2016224" cy="923330"/>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r>
              <a:rPr lang="en-IN" dirty="0" smtClean="0"/>
              <a:t>Create a component that will initiate </a:t>
            </a:r>
            <a:endParaRPr lang="en-IN" dirty="0"/>
          </a:p>
        </p:txBody>
      </p:sp>
    </p:spTree>
    <p:extLst>
      <p:ext uri="{BB962C8B-B14F-4D97-AF65-F5344CB8AC3E}">
        <p14:creationId xmlns:p14="http://schemas.microsoft.com/office/powerpoint/2010/main" val="408836764"/>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0">
            <a:schemeClr val="accent6"/>
          </a:lnRef>
          <a:fillRef idx="3">
            <a:schemeClr val="accent6"/>
          </a:fillRef>
          <a:effectRef idx="3">
            <a:schemeClr val="accent6"/>
          </a:effectRef>
          <a:fontRef idx="minor">
            <a:schemeClr val="lt1"/>
          </a:fontRef>
        </p:style>
        <p:txBody>
          <a:bodyPr/>
          <a:lstStyle/>
          <a:p>
            <a:r>
              <a:rPr lang="en-US" dirty="0" err="1"/>
              <a:t>Redux</a:t>
            </a:r>
            <a:r>
              <a:rPr lang="en-US" dirty="0"/>
              <a:t>-Saga Example</a:t>
            </a:r>
            <a:endParaRPr lang="en-IN" dirty="0"/>
          </a:p>
        </p:txBody>
      </p:sp>
      <p:pic>
        <p:nvPicPr>
          <p:cNvPr id="819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584" y="1556792"/>
            <a:ext cx="4824536" cy="50653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ight Brace 2"/>
          <p:cNvSpPr/>
          <p:nvPr/>
        </p:nvSpPr>
        <p:spPr>
          <a:xfrm>
            <a:off x="5292080" y="1772816"/>
            <a:ext cx="648072" cy="2088232"/>
          </a:xfrm>
          <a:prstGeom prst="righ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4" name="Rectangle 3"/>
          <p:cNvSpPr/>
          <p:nvPr/>
        </p:nvSpPr>
        <p:spPr>
          <a:xfrm>
            <a:off x="1187624" y="4725144"/>
            <a:ext cx="1944216" cy="720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p:cNvSpPr txBox="1"/>
          <p:nvPr/>
        </p:nvSpPr>
        <p:spPr>
          <a:xfrm>
            <a:off x="6156176" y="2204864"/>
            <a:ext cx="2016224" cy="1200329"/>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r>
              <a:rPr lang="en-IN" dirty="0" smtClean="0"/>
              <a:t>The second component just show the state of the sore</a:t>
            </a:r>
            <a:endParaRPr lang="en-IN" dirty="0"/>
          </a:p>
        </p:txBody>
      </p:sp>
      <p:sp>
        <p:nvSpPr>
          <p:cNvPr id="6" name="TextBox 5"/>
          <p:cNvSpPr txBox="1"/>
          <p:nvPr/>
        </p:nvSpPr>
        <p:spPr>
          <a:xfrm>
            <a:off x="5868144" y="4509120"/>
            <a:ext cx="2448272" cy="923330"/>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r>
              <a:rPr lang="en-IN" dirty="0" smtClean="0"/>
              <a:t>Finally we embed the components inside the app</a:t>
            </a:r>
            <a:endParaRPr lang="en-IN" dirty="0"/>
          </a:p>
        </p:txBody>
      </p:sp>
      <p:cxnSp>
        <p:nvCxnSpPr>
          <p:cNvPr id="8" name="Straight Arrow Connector 7"/>
          <p:cNvCxnSpPr>
            <a:stCxn id="6" idx="1"/>
          </p:cNvCxnSpPr>
          <p:nvPr/>
        </p:nvCxnSpPr>
        <p:spPr>
          <a:xfrm flipH="1">
            <a:off x="3131840" y="4970785"/>
            <a:ext cx="2736304" cy="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88098303"/>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0">
            <a:schemeClr val="accent6"/>
          </a:lnRef>
          <a:fillRef idx="3">
            <a:schemeClr val="accent6"/>
          </a:fillRef>
          <a:effectRef idx="3">
            <a:schemeClr val="accent6"/>
          </a:effectRef>
          <a:fontRef idx="minor">
            <a:schemeClr val="lt1"/>
          </a:fontRef>
        </p:style>
        <p:txBody>
          <a:bodyPr/>
          <a:lstStyle/>
          <a:p>
            <a:r>
              <a:rPr lang="en-US" dirty="0" err="1"/>
              <a:t>Redux</a:t>
            </a:r>
            <a:r>
              <a:rPr lang="en-US" dirty="0"/>
              <a:t>-Saga Example</a:t>
            </a:r>
            <a:endParaRPr lang="en-IN" dirty="0"/>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4437" y="1953220"/>
            <a:ext cx="3571875" cy="2143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1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99745" y="1700808"/>
            <a:ext cx="3295650" cy="2647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25031860"/>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536" y="2780928"/>
            <a:ext cx="8229600" cy="1143000"/>
          </a:xfrm>
        </p:spPr>
        <p:style>
          <a:lnRef idx="0">
            <a:schemeClr val="accent2"/>
          </a:lnRef>
          <a:fillRef idx="3">
            <a:schemeClr val="accent2"/>
          </a:fillRef>
          <a:effectRef idx="3">
            <a:schemeClr val="accent2"/>
          </a:effectRef>
          <a:fontRef idx="minor">
            <a:schemeClr val="lt1"/>
          </a:fontRef>
        </p:style>
        <p:txBody>
          <a:bodyPr/>
          <a:lstStyle/>
          <a:p>
            <a:r>
              <a:rPr lang="en-IN" dirty="0" smtClean="0"/>
              <a:t>Welcome to Immutable.js</a:t>
            </a:r>
            <a:endParaRPr lang="en-IN" dirty="0"/>
          </a:p>
        </p:txBody>
      </p:sp>
    </p:spTree>
    <p:extLst>
      <p:ext uri="{BB962C8B-B14F-4D97-AF65-F5344CB8AC3E}">
        <p14:creationId xmlns:p14="http://schemas.microsoft.com/office/powerpoint/2010/main" val="1693869298"/>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0">
            <a:schemeClr val="accent6"/>
          </a:lnRef>
          <a:fillRef idx="3">
            <a:schemeClr val="accent6"/>
          </a:fillRef>
          <a:effectRef idx="3">
            <a:schemeClr val="accent6"/>
          </a:effectRef>
          <a:fontRef idx="minor">
            <a:schemeClr val="lt1"/>
          </a:fontRef>
        </p:style>
        <p:txBody>
          <a:bodyPr/>
          <a:lstStyle/>
          <a:p>
            <a:r>
              <a:rPr lang="en-IN" dirty="0"/>
              <a:t>Immutable.js</a:t>
            </a:r>
          </a:p>
        </p:txBody>
      </p:sp>
      <p:sp>
        <p:nvSpPr>
          <p:cNvPr id="3" name="Content Placeholder 2"/>
          <p:cNvSpPr>
            <a:spLocks noGrp="1"/>
          </p:cNvSpPr>
          <p:nvPr>
            <p:ph idx="1"/>
          </p:nvPr>
        </p:nvSpPr>
        <p:spPr/>
        <p:txBody>
          <a:bodyPr>
            <a:normAutofit fontScale="70000" lnSpcReduction="20000"/>
          </a:bodyPr>
          <a:lstStyle/>
          <a:p>
            <a:pPr marL="0" indent="0">
              <a:buNone/>
            </a:pPr>
            <a:r>
              <a:rPr lang="en-IN" b="1" dirty="0" smtClean="0"/>
              <a:t>What is immutable:</a:t>
            </a:r>
          </a:p>
          <a:p>
            <a:pPr marL="0" indent="0">
              <a:buNone/>
            </a:pPr>
            <a:r>
              <a:rPr lang="en-US" i="1" dirty="0" smtClean="0"/>
              <a:t>Immutable</a:t>
            </a:r>
            <a:r>
              <a:rPr lang="en-US" dirty="0"/>
              <a:t> may describe something that is incapable of </a:t>
            </a:r>
            <a:r>
              <a:rPr lang="en-US" dirty="0" smtClean="0"/>
              <a:t>change.</a:t>
            </a:r>
          </a:p>
          <a:p>
            <a:pPr marL="0" indent="0">
              <a:buNone/>
            </a:pPr>
            <a:endParaRPr lang="en-US" dirty="0"/>
          </a:p>
          <a:p>
            <a:pPr marL="0" indent="0">
              <a:buNone/>
            </a:pPr>
            <a:endParaRPr lang="en-IN" dirty="0" smtClean="0"/>
          </a:p>
          <a:p>
            <a:pPr marL="0" indent="0">
              <a:buNone/>
            </a:pPr>
            <a:r>
              <a:rPr lang="en-IN" b="1" dirty="0" smtClean="0"/>
              <a:t>Why immutability is important?</a:t>
            </a:r>
          </a:p>
          <a:p>
            <a:pPr marL="0" indent="0" algn="just">
              <a:buNone/>
            </a:pPr>
            <a:r>
              <a:rPr lang="en-US" dirty="0"/>
              <a:t>Immunity is a special feature that enhance the power of JavaScript in different occasions. the question is why immutability is important? It is important because if we change anything to the existing data and we replace the old date of the new data so  the old data is lost. We cannot recover the old data if any case we feel that we have done some mistakes. So immutability does not allow us to change the existing data instead it forces us to create new object to the modified data so the advantages that if we want to go back to our old data we can easily to that.</a:t>
            </a:r>
            <a:endParaRPr lang="en-IN" dirty="0"/>
          </a:p>
        </p:txBody>
      </p:sp>
    </p:spTree>
    <p:extLst>
      <p:ext uri="{BB962C8B-B14F-4D97-AF65-F5344CB8AC3E}">
        <p14:creationId xmlns:p14="http://schemas.microsoft.com/office/powerpoint/2010/main" val="2070279020"/>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0">
            <a:schemeClr val="accent6"/>
          </a:lnRef>
          <a:fillRef idx="3">
            <a:schemeClr val="accent6"/>
          </a:fillRef>
          <a:effectRef idx="3">
            <a:schemeClr val="accent6"/>
          </a:effectRef>
          <a:fontRef idx="minor">
            <a:schemeClr val="lt1"/>
          </a:fontRef>
        </p:style>
        <p:txBody>
          <a:bodyPr/>
          <a:lstStyle/>
          <a:p>
            <a:r>
              <a:rPr lang="en-IN" dirty="0" smtClean="0"/>
              <a:t>Immutable.js</a:t>
            </a:r>
            <a:endParaRPr lang="en-IN" dirty="0"/>
          </a:p>
        </p:txBody>
      </p:sp>
      <p:sp>
        <p:nvSpPr>
          <p:cNvPr id="3" name="Content Placeholder 2"/>
          <p:cNvSpPr>
            <a:spLocks noGrp="1"/>
          </p:cNvSpPr>
          <p:nvPr>
            <p:ph idx="1"/>
          </p:nvPr>
        </p:nvSpPr>
        <p:spPr/>
        <p:txBody>
          <a:bodyPr/>
          <a:lstStyle/>
          <a:p>
            <a:pPr marL="0" indent="0">
              <a:buNone/>
            </a:pPr>
            <a:r>
              <a:rPr lang="en-US" b="1" dirty="0"/>
              <a:t>Immutability </a:t>
            </a:r>
            <a:r>
              <a:rPr lang="en-US" b="1" dirty="0" err="1" smtClean="0"/>
              <a:t>Vs</a:t>
            </a:r>
            <a:r>
              <a:rPr lang="en-US" b="1" dirty="0" smtClean="0"/>
              <a:t> </a:t>
            </a:r>
            <a:r>
              <a:rPr lang="en-US" b="1" dirty="0"/>
              <a:t>mutability</a:t>
            </a:r>
            <a:r>
              <a:rPr lang="en-US" dirty="0"/>
              <a:t> </a:t>
            </a:r>
          </a:p>
          <a:p>
            <a:r>
              <a:rPr lang="en-US" dirty="0"/>
              <a:t>mutable means capable of changing </a:t>
            </a:r>
          </a:p>
          <a:p>
            <a:r>
              <a:rPr lang="en-US" dirty="0"/>
              <a:t>Immutable means cannot change </a:t>
            </a:r>
          </a:p>
          <a:p>
            <a:r>
              <a:rPr lang="en-US" dirty="0"/>
              <a:t>stings are immutable in most programming languages </a:t>
            </a:r>
          </a:p>
          <a:p>
            <a:r>
              <a:rPr lang="en-US" dirty="0"/>
              <a:t>Objects are mutable in JavaScript</a:t>
            </a:r>
            <a:endParaRPr lang="en-IN" dirty="0"/>
          </a:p>
        </p:txBody>
      </p:sp>
    </p:spTree>
    <p:extLst>
      <p:ext uri="{BB962C8B-B14F-4D97-AF65-F5344CB8AC3E}">
        <p14:creationId xmlns:p14="http://schemas.microsoft.com/office/powerpoint/2010/main" val="21554533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0">
            <a:schemeClr val="accent6"/>
          </a:lnRef>
          <a:fillRef idx="3">
            <a:schemeClr val="accent6"/>
          </a:fillRef>
          <a:effectRef idx="3">
            <a:schemeClr val="accent6"/>
          </a:effectRef>
          <a:fontRef idx="minor">
            <a:schemeClr val="lt1"/>
          </a:fontRef>
        </p:style>
        <p:txBody>
          <a:bodyPr/>
          <a:lstStyle/>
          <a:p>
            <a:r>
              <a:rPr lang="en-IN" dirty="0"/>
              <a:t>Virtual DOM</a:t>
            </a:r>
          </a:p>
        </p:txBody>
      </p:sp>
      <p:sp>
        <p:nvSpPr>
          <p:cNvPr id="3" name="Rectangle 2"/>
          <p:cNvSpPr/>
          <p:nvPr/>
        </p:nvSpPr>
        <p:spPr>
          <a:xfrm>
            <a:off x="1964837" y="3140968"/>
            <a:ext cx="864096" cy="4320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tx1"/>
                </a:solidFill>
              </a:rPr>
              <a:t>DIV</a:t>
            </a:r>
            <a:endParaRPr lang="en-IN" dirty="0">
              <a:solidFill>
                <a:schemeClr val="tx1"/>
              </a:solidFill>
            </a:endParaRPr>
          </a:p>
        </p:txBody>
      </p:sp>
      <p:sp>
        <p:nvSpPr>
          <p:cNvPr id="6" name="Rectangle 5"/>
          <p:cNvSpPr/>
          <p:nvPr/>
        </p:nvSpPr>
        <p:spPr>
          <a:xfrm>
            <a:off x="1412032" y="2213248"/>
            <a:ext cx="864096" cy="4320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tx1"/>
                </a:solidFill>
              </a:rPr>
              <a:t>DIV</a:t>
            </a:r>
            <a:endParaRPr lang="en-IN" dirty="0">
              <a:solidFill>
                <a:schemeClr val="tx1"/>
              </a:solidFill>
            </a:endParaRPr>
          </a:p>
        </p:txBody>
      </p:sp>
      <p:sp>
        <p:nvSpPr>
          <p:cNvPr id="7" name="Rectangle 6"/>
          <p:cNvSpPr/>
          <p:nvPr/>
        </p:nvSpPr>
        <p:spPr>
          <a:xfrm>
            <a:off x="700336" y="3117979"/>
            <a:ext cx="864096" cy="4320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tx1"/>
                </a:solidFill>
              </a:rPr>
              <a:t>DIV</a:t>
            </a:r>
            <a:endParaRPr lang="en-IN" dirty="0">
              <a:solidFill>
                <a:schemeClr val="tx1"/>
              </a:solidFill>
            </a:endParaRPr>
          </a:p>
        </p:txBody>
      </p:sp>
      <p:sp>
        <p:nvSpPr>
          <p:cNvPr id="8" name="Rectangle 7"/>
          <p:cNvSpPr/>
          <p:nvPr/>
        </p:nvSpPr>
        <p:spPr>
          <a:xfrm>
            <a:off x="683568" y="3933056"/>
            <a:ext cx="864096" cy="4320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tx1"/>
                </a:solidFill>
              </a:rPr>
              <a:t>h1</a:t>
            </a:r>
            <a:endParaRPr lang="en-IN" dirty="0">
              <a:solidFill>
                <a:schemeClr val="tx1"/>
              </a:solidFill>
            </a:endParaRPr>
          </a:p>
        </p:txBody>
      </p:sp>
      <p:sp>
        <p:nvSpPr>
          <p:cNvPr id="9" name="Rectangle 8"/>
          <p:cNvSpPr/>
          <p:nvPr/>
        </p:nvSpPr>
        <p:spPr>
          <a:xfrm>
            <a:off x="1964837" y="3933056"/>
            <a:ext cx="864096" cy="4320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tx1"/>
                </a:solidFill>
              </a:rPr>
              <a:t>h1</a:t>
            </a:r>
            <a:endParaRPr lang="en-IN" dirty="0">
              <a:solidFill>
                <a:schemeClr val="tx1"/>
              </a:solidFill>
            </a:endParaRPr>
          </a:p>
        </p:txBody>
      </p:sp>
      <p:sp>
        <p:nvSpPr>
          <p:cNvPr id="10" name="Rectangle 9"/>
          <p:cNvSpPr/>
          <p:nvPr/>
        </p:nvSpPr>
        <p:spPr>
          <a:xfrm>
            <a:off x="467544" y="4869160"/>
            <a:ext cx="1296144" cy="4320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tx1"/>
                </a:solidFill>
              </a:rPr>
              <a:t>Hello World</a:t>
            </a:r>
            <a:endParaRPr lang="en-IN" dirty="0">
              <a:solidFill>
                <a:schemeClr val="tx1"/>
              </a:solidFill>
            </a:endParaRPr>
          </a:p>
        </p:txBody>
      </p:sp>
      <p:sp>
        <p:nvSpPr>
          <p:cNvPr id="11" name="Rectangle 10"/>
          <p:cNvSpPr/>
          <p:nvPr/>
        </p:nvSpPr>
        <p:spPr>
          <a:xfrm>
            <a:off x="1963618" y="4889512"/>
            <a:ext cx="1600269" cy="4320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tx1"/>
                </a:solidFill>
              </a:rPr>
              <a:t>Hello Universe</a:t>
            </a:r>
            <a:endParaRPr lang="en-IN" dirty="0">
              <a:solidFill>
                <a:schemeClr val="tx1"/>
              </a:solidFill>
            </a:endParaRPr>
          </a:p>
        </p:txBody>
      </p:sp>
      <p:cxnSp>
        <p:nvCxnSpPr>
          <p:cNvPr id="5" name="Straight Arrow Connector 4"/>
          <p:cNvCxnSpPr>
            <a:stCxn id="6" idx="2"/>
            <a:endCxn id="7" idx="0"/>
          </p:cNvCxnSpPr>
          <p:nvPr/>
        </p:nvCxnSpPr>
        <p:spPr>
          <a:xfrm flipH="1">
            <a:off x="1132384" y="2645296"/>
            <a:ext cx="711696" cy="472683"/>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6" idx="2"/>
            <a:endCxn id="3" idx="0"/>
          </p:cNvCxnSpPr>
          <p:nvPr/>
        </p:nvCxnSpPr>
        <p:spPr>
          <a:xfrm>
            <a:off x="1844080" y="2645296"/>
            <a:ext cx="552805" cy="495672"/>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7" idx="2"/>
            <a:endCxn id="8" idx="0"/>
          </p:cNvCxnSpPr>
          <p:nvPr/>
        </p:nvCxnSpPr>
        <p:spPr>
          <a:xfrm flipH="1">
            <a:off x="1115616" y="3550027"/>
            <a:ext cx="16768" cy="383029"/>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3" idx="2"/>
            <a:endCxn id="9" idx="0"/>
          </p:cNvCxnSpPr>
          <p:nvPr/>
        </p:nvCxnSpPr>
        <p:spPr>
          <a:xfrm>
            <a:off x="2396885" y="3573016"/>
            <a:ext cx="0" cy="36004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8" idx="2"/>
            <a:endCxn id="10" idx="0"/>
          </p:cNvCxnSpPr>
          <p:nvPr/>
        </p:nvCxnSpPr>
        <p:spPr>
          <a:xfrm>
            <a:off x="1115616" y="4365104"/>
            <a:ext cx="0" cy="504056"/>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9" idx="2"/>
          </p:cNvCxnSpPr>
          <p:nvPr/>
        </p:nvCxnSpPr>
        <p:spPr>
          <a:xfrm>
            <a:off x="2396885" y="4365104"/>
            <a:ext cx="0" cy="504056"/>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25" name="Rectangle 24"/>
          <p:cNvSpPr/>
          <p:nvPr/>
        </p:nvSpPr>
        <p:spPr>
          <a:xfrm>
            <a:off x="6717366" y="3192624"/>
            <a:ext cx="864096" cy="4320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tx1"/>
                </a:solidFill>
              </a:rPr>
              <a:t>DIV</a:t>
            </a:r>
            <a:endParaRPr lang="en-IN" dirty="0">
              <a:solidFill>
                <a:schemeClr val="tx1"/>
              </a:solidFill>
            </a:endParaRPr>
          </a:p>
        </p:txBody>
      </p:sp>
      <p:sp>
        <p:nvSpPr>
          <p:cNvPr id="26" name="Rectangle 25"/>
          <p:cNvSpPr/>
          <p:nvPr/>
        </p:nvSpPr>
        <p:spPr>
          <a:xfrm>
            <a:off x="6164561" y="2264904"/>
            <a:ext cx="864096" cy="4320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tx1"/>
                </a:solidFill>
              </a:rPr>
              <a:t>DIV</a:t>
            </a:r>
            <a:endParaRPr lang="en-IN" dirty="0">
              <a:solidFill>
                <a:schemeClr val="tx1"/>
              </a:solidFill>
            </a:endParaRPr>
          </a:p>
        </p:txBody>
      </p:sp>
      <p:sp>
        <p:nvSpPr>
          <p:cNvPr id="27" name="Rectangle 26"/>
          <p:cNvSpPr/>
          <p:nvPr/>
        </p:nvSpPr>
        <p:spPr>
          <a:xfrm>
            <a:off x="5452865" y="3169635"/>
            <a:ext cx="864096" cy="4320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tx1"/>
                </a:solidFill>
              </a:rPr>
              <a:t>DIV</a:t>
            </a:r>
            <a:endParaRPr lang="en-IN" dirty="0">
              <a:solidFill>
                <a:schemeClr val="tx1"/>
              </a:solidFill>
            </a:endParaRPr>
          </a:p>
        </p:txBody>
      </p:sp>
      <p:sp>
        <p:nvSpPr>
          <p:cNvPr id="28" name="Rectangle 27"/>
          <p:cNvSpPr/>
          <p:nvPr/>
        </p:nvSpPr>
        <p:spPr>
          <a:xfrm>
            <a:off x="5436097" y="3984712"/>
            <a:ext cx="864096" cy="4320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tx1"/>
                </a:solidFill>
              </a:rPr>
              <a:t>h1</a:t>
            </a:r>
            <a:endParaRPr lang="en-IN" dirty="0">
              <a:solidFill>
                <a:schemeClr val="tx1"/>
              </a:solidFill>
            </a:endParaRPr>
          </a:p>
        </p:txBody>
      </p:sp>
      <p:sp>
        <p:nvSpPr>
          <p:cNvPr id="29" name="Rectangle 28"/>
          <p:cNvSpPr/>
          <p:nvPr/>
        </p:nvSpPr>
        <p:spPr>
          <a:xfrm>
            <a:off x="6717366" y="3984712"/>
            <a:ext cx="864096" cy="4320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tx1"/>
                </a:solidFill>
              </a:rPr>
              <a:t>h1</a:t>
            </a:r>
            <a:endParaRPr lang="en-IN" dirty="0">
              <a:solidFill>
                <a:schemeClr val="tx1"/>
              </a:solidFill>
            </a:endParaRPr>
          </a:p>
        </p:txBody>
      </p:sp>
      <p:sp>
        <p:nvSpPr>
          <p:cNvPr id="30" name="Rectangle 29"/>
          <p:cNvSpPr/>
          <p:nvPr/>
        </p:nvSpPr>
        <p:spPr>
          <a:xfrm>
            <a:off x="5220073" y="4920816"/>
            <a:ext cx="1296144" cy="4320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tx1"/>
                </a:solidFill>
              </a:rPr>
              <a:t>Hello World</a:t>
            </a:r>
            <a:endParaRPr lang="en-IN" dirty="0">
              <a:solidFill>
                <a:schemeClr val="tx1"/>
              </a:solidFill>
            </a:endParaRPr>
          </a:p>
        </p:txBody>
      </p:sp>
      <p:sp>
        <p:nvSpPr>
          <p:cNvPr id="31" name="Rectangle 30"/>
          <p:cNvSpPr/>
          <p:nvPr/>
        </p:nvSpPr>
        <p:spPr>
          <a:xfrm>
            <a:off x="6716147" y="4941168"/>
            <a:ext cx="1600269" cy="432048"/>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tx1"/>
                </a:solidFill>
              </a:rPr>
              <a:t>Hello Panel</a:t>
            </a:r>
            <a:endParaRPr lang="en-IN" dirty="0">
              <a:solidFill>
                <a:schemeClr val="tx1"/>
              </a:solidFill>
            </a:endParaRPr>
          </a:p>
        </p:txBody>
      </p:sp>
      <p:cxnSp>
        <p:nvCxnSpPr>
          <p:cNvPr id="32" name="Straight Arrow Connector 31"/>
          <p:cNvCxnSpPr>
            <a:stCxn id="26" idx="2"/>
            <a:endCxn id="27" idx="0"/>
          </p:cNvCxnSpPr>
          <p:nvPr/>
        </p:nvCxnSpPr>
        <p:spPr>
          <a:xfrm flipH="1">
            <a:off x="5884913" y="2696952"/>
            <a:ext cx="711696" cy="472683"/>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stCxn id="26" idx="2"/>
            <a:endCxn id="25" idx="0"/>
          </p:cNvCxnSpPr>
          <p:nvPr/>
        </p:nvCxnSpPr>
        <p:spPr>
          <a:xfrm>
            <a:off x="6596609" y="2696952"/>
            <a:ext cx="552805" cy="495672"/>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stCxn id="27" idx="2"/>
            <a:endCxn id="28" idx="0"/>
          </p:cNvCxnSpPr>
          <p:nvPr/>
        </p:nvCxnSpPr>
        <p:spPr>
          <a:xfrm flipH="1">
            <a:off x="5868145" y="3601683"/>
            <a:ext cx="16768" cy="383029"/>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a:stCxn id="25" idx="2"/>
            <a:endCxn id="29" idx="0"/>
          </p:cNvCxnSpPr>
          <p:nvPr/>
        </p:nvCxnSpPr>
        <p:spPr>
          <a:xfrm>
            <a:off x="7149414" y="3624672"/>
            <a:ext cx="0" cy="36004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a:stCxn id="28" idx="2"/>
            <a:endCxn id="30" idx="0"/>
          </p:cNvCxnSpPr>
          <p:nvPr/>
        </p:nvCxnSpPr>
        <p:spPr>
          <a:xfrm>
            <a:off x="5868145" y="4416760"/>
            <a:ext cx="0" cy="504056"/>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stCxn id="29" idx="2"/>
          </p:cNvCxnSpPr>
          <p:nvPr/>
        </p:nvCxnSpPr>
        <p:spPr>
          <a:xfrm>
            <a:off x="7149414" y="4416760"/>
            <a:ext cx="0" cy="504056"/>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827584" y="1700808"/>
            <a:ext cx="2068217" cy="369332"/>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IN" dirty="0" smtClean="0"/>
              <a:t>Initial Virtual DOM</a:t>
            </a:r>
            <a:endParaRPr lang="en-IN" dirty="0"/>
          </a:p>
        </p:txBody>
      </p:sp>
      <p:sp>
        <p:nvSpPr>
          <p:cNvPr id="39" name="TextBox 38"/>
          <p:cNvSpPr txBox="1"/>
          <p:nvPr/>
        </p:nvSpPr>
        <p:spPr>
          <a:xfrm>
            <a:off x="5364088" y="1700808"/>
            <a:ext cx="2438264" cy="369332"/>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IN" dirty="0" smtClean="0"/>
              <a:t>Updated Virtual DOM</a:t>
            </a:r>
            <a:endParaRPr lang="en-IN" dirty="0"/>
          </a:p>
        </p:txBody>
      </p:sp>
      <p:sp>
        <p:nvSpPr>
          <p:cNvPr id="24" name="Right Arrow 23"/>
          <p:cNvSpPr/>
          <p:nvPr/>
        </p:nvSpPr>
        <p:spPr>
          <a:xfrm>
            <a:off x="3347864" y="3385659"/>
            <a:ext cx="1728192" cy="763421"/>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TextBox 37"/>
          <p:cNvSpPr txBox="1"/>
          <p:nvPr/>
        </p:nvSpPr>
        <p:spPr>
          <a:xfrm>
            <a:off x="3203847" y="2881637"/>
            <a:ext cx="2016225" cy="369332"/>
          </a:xfrm>
          <a:prstGeom prst="rect">
            <a:avLst/>
          </a:prstGeom>
          <a:noFill/>
        </p:spPr>
        <p:txBody>
          <a:bodyPr wrap="square" rtlCol="0">
            <a:spAutoFit/>
          </a:bodyPr>
          <a:lstStyle/>
          <a:p>
            <a:r>
              <a:rPr lang="en-IN" dirty="0" smtClean="0"/>
              <a:t>Change in DOM</a:t>
            </a:r>
            <a:endParaRPr lang="en-IN" dirty="0"/>
          </a:p>
        </p:txBody>
      </p:sp>
      <p:sp>
        <p:nvSpPr>
          <p:cNvPr id="40" name="Curved Up Arrow 39"/>
          <p:cNvSpPr/>
          <p:nvPr/>
        </p:nvSpPr>
        <p:spPr>
          <a:xfrm>
            <a:off x="2555776" y="5373216"/>
            <a:ext cx="5025686" cy="792088"/>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41" name="TextBox 40"/>
          <p:cNvSpPr txBox="1"/>
          <p:nvPr/>
        </p:nvSpPr>
        <p:spPr>
          <a:xfrm>
            <a:off x="4278963" y="6309320"/>
            <a:ext cx="2381269" cy="369332"/>
          </a:xfrm>
          <a:prstGeom prst="rect">
            <a:avLst/>
          </a:prstGeom>
        </p:spPr>
        <p:style>
          <a:lnRef idx="1">
            <a:schemeClr val="accent1"/>
          </a:lnRef>
          <a:fillRef idx="3">
            <a:schemeClr val="accent1"/>
          </a:fillRef>
          <a:effectRef idx="2">
            <a:schemeClr val="accent1"/>
          </a:effectRef>
          <a:fontRef idx="minor">
            <a:schemeClr val="lt1"/>
          </a:fontRef>
        </p:style>
        <p:txBody>
          <a:bodyPr wrap="square" rtlCol="0">
            <a:spAutoFit/>
          </a:bodyPr>
          <a:lstStyle/>
          <a:p>
            <a:r>
              <a:rPr lang="en-IN" dirty="0" smtClean="0"/>
              <a:t>Change in Value</a:t>
            </a:r>
            <a:endParaRPr lang="en-IN" dirty="0"/>
          </a:p>
        </p:txBody>
      </p:sp>
    </p:spTree>
    <p:extLst>
      <p:ext uri="{BB962C8B-B14F-4D97-AF65-F5344CB8AC3E}">
        <p14:creationId xmlns:p14="http://schemas.microsoft.com/office/powerpoint/2010/main" val="3866996351"/>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0">
            <a:schemeClr val="accent6"/>
          </a:lnRef>
          <a:fillRef idx="3">
            <a:schemeClr val="accent6"/>
          </a:fillRef>
          <a:effectRef idx="3">
            <a:schemeClr val="accent6"/>
          </a:effectRef>
          <a:fontRef idx="minor">
            <a:schemeClr val="lt1"/>
          </a:fontRef>
        </p:style>
        <p:txBody>
          <a:bodyPr/>
          <a:lstStyle/>
          <a:p>
            <a:r>
              <a:rPr lang="en-IN" dirty="0" smtClean="0"/>
              <a:t>Immutable.js</a:t>
            </a:r>
            <a:endParaRPr lang="en-IN" dirty="0"/>
          </a:p>
        </p:txBody>
      </p:sp>
      <p:sp>
        <p:nvSpPr>
          <p:cNvPr id="3" name="Content Placeholder 2"/>
          <p:cNvSpPr>
            <a:spLocks noGrp="1"/>
          </p:cNvSpPr>
          <p:nvPr>
            <p:ph idx="1"/>
          </p:nvPr>
        </p:nvSpPr>
        <p:spPr/>
        <p:txBody>
          <a:bodyPr>
            <a:normAutofit lnSpcReduction="10000"/>
          </a:bodyPr>
          <a:lstStyle/>
          <a:p>
            <a:r>
              <a:rPr lang="en-US" dirty="0"/>
              <a:t>JavaScript numbers are immutable </a:t>
            </a:r>
          </a:p>
          <a:p>
            <a:pPr marL="0" indent="0">
              <a:buNone/>
            </a:pPr>
            <a:r>
              <a:rPr lang="en-US" dirty="0"/>
              <a:t>Let a=1 </a:t>
            </a:r>
          </a:p>
          <a:p>
            <a:pPr marL="0" indent="0">
              <a:buNone/>
            </a:pPr>
            <a:r>
              <a:rPr lang="en-US" dirty="0"/>
              <a:t>Let b=2 </a:t>
            </a:r>
          </a:p>
          <a:p>
            <a:pPr marL="0" indent="0">
              <a:buNone/>
            </a:pPr>
            <a:r>
              <a:rPr lang="en-US" dirty="0"/>
              <a:t>Let c=a + </a:t>
            </a:r>
            <a:r>
              <a:rPr lang="en-US" dirty="0" smtClean="0"/>
              <a:t>b</a:t>
            </a:r>
            <a:endParaRPr lang="en-US" dirty="0"/>
          </a:p>
          <a:p>
            <a:r>
              <a:rPr lang="en-US" dirty="0"/>
              <a:t>Strings are </a:t>
            </a:r>
            <a:r>
              <a:rPr lang="en-US" dirty="0" smtClean="0"/>
              <a:t>immutable</a:t>
            </a:r>
          </a:p>
          <a:p>
            <a:pPr marL="0" indent="0">
              <a:buNone/>
            </a:pPr>
            <a:r>
              <a:rPr lang="en-US" dirty="0"/>
              <a:t>Let a="foo" </a:t>
            </a:r>
          </a:p>
          <a:p>
            <a:pPr marL="0" indent="0">
              <a:buNone/>
            </a:pPr>
            <a:r>
              <a:rPr lang="en-US" dirty="0"/>
              <a:t>Let b="bar" </a:t>
            </a:r>
          </a:p>
          <a:p>
            <a:pPr marL="0" indent="0">
              <a:buNone/>
            </a:pPr>
            <a:r>
              <a:rPr lang="en-US" dirty="0"/>
              <a:t>Let c=a + b</a:t>
            </a:r>
            <a:endParaRPr lang="en-IN" dirty="0"/>
          </a:p>
        </p:txBody>
      </p:sp>
    </p:spTree>
    <p:extLst>
      <p:ext uri="{BB962C8B-B14F-4D97-AF65-F5344CB8AC3E}">
        <p14:creationId xmlns:p14="http://schemas.microsoft.com/office/powerpoint/2010/main" val="1167464152"/>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0">
            <a:schemeClr val="accent6"/>
          </a:lnRef>
          <a:fillRef idx="3">
            <a:schemeClr val="accent6"/>
          </a:fillRef>
          <a:effectRef idx="3">
            <a:schemeClr val="accent6"/>
          </a:effectRef>
          <a:fontRef idx="minor">
            <a:schemeClr val="lt1"/>
          </a:fontRef>
        </p:style>
        <p:txBody>
          <a:bodyPr/>
          <a:lstStyle/>
          <a:p>
            <a:r>
              <a:rPr lang="en-IN" dirty="0" smtClean="0"/>
              <a:t>Immutable.js</a:t>
            </a:r>
            <a:endParaRPr lang="en-IN" dirty="0"/>
          </a:p>
        </p:txBody>
      </p:sp>
      <p:sp>
        <p:nvSpPr>
          <p:cNvPr id="3" name="Content Placeholder 2"/>
          <p:cNvSpPr>
            <a:spLocks noGrp="1"/>
          </p:cNvSpPr>
          <p:nvPr>
            <p:ph idx="1"/>
          </p:nvPr>
        </p:nvSpPr>
        <p:spPr/>
        <p:txBody>
          <a:bodyPr/>
          <a:lstStyle/>
          <a:p>
            <a:r>
              <a:rPr lang="en-IN" dirty="0" smtClean="0"/>
              <a:t>Immutability in function:</a:t>
            </a:r>
          </a:p>
          <a:p>
            <a:pPr marL="0" indent="0">
              <a:buNone/>
            </a:pPr>
            <a:r>
              <a:rPr lang="en-US" dirty="0"/>
              <a:t>The majority of JavaScript function are mutable for example the array has different functions like </a:t>
            </a:r>
            <a:r>
              <a:rPr lang="en-US" dirty="0" err="1"/>
              <a:t>copywithin</a:t>
            </a:r>
            <a:r>
              <a:rPr lang="en-US" dirty="0"/>
              <a:t>, fill, pop, push, reverse, shift, sort, </a:t>
            </a:r>
            <a:r>
              <a:rPr lang="en-US" dirty="0" err="1"/>
              <a:t>pslice</a:t>
            </a:r>
            <a:r>
              <a:rPr lang="en-US" dirty="0"/>
              <a:t>, </a:t>
            </a:r>
            <a:r>
              <a:rPr lang="en-US" dirty="0" err="1"/>
              <a:t>unshift</a:t>
            </a:r>
            <a:r>
              <a:rPr lang="en-US" dirty="0"/>
              <a:t>. These are all mutable </a:t>
            </a:r>
            <a:r>
              <a:rPr lang="en-US" dirty="0" smtClean="0"/>
              <a:t>function.</a:t>
            </a:r>
          </a:p>
          <a:p>
            <a:pPr marL="0" indent="0">
              <a:buNone/>
            </a:pPr>
            <a:endParaRPr lang="en-US" dirty="0"/>
          </a:p>
          <a:p>
            <a:pPr marL="0" indent="0">
              <a:buNone/>
            </a:pPr>
            <a:r>
              <a:rPr lang="en-US" dirty="0"/>
              <a:t>The immutable.js provides all important function in immutable way</a:t>
            </a:r>
            <a:endParaRPr lang="en-IN" dirty="0"/>
          </a:p>
        </p:txBody>
      </p:sp>
    </p:spTree>
    <p:extLst>
      <p:ext uri="{BB962C8B-B14F-4D97-AF65-F5344CB8AC3E}">
        <p14:creationId xmlns:p14="http://schemas.microsoft.com/office/powerpoint/2010/main" val="228751232"/>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0">
            <a:schemeClr val="accent6"/>
          </a:lnRef>
          <a:fillRef idx="3">
            <a:schemeClr val="accent6"/>
          </a:fillRef>
          <a:effectRef idx="3">
            <a:schemeClr val="accent6"/>
          </a:effectRef>
          <a:fontRef idx="minor">
            <a:schemeClr val="lt1"/>
          </a:fontRef>
        </p:style>
        <p:txBody>
          <a:bodyPr/>
          <a:lstStyle/>
          <a:p>
            <a:r>
              <a:rPr lang="en-IN" dirty="0" smtClean="0"/>
              <a:t>Immutable.js</a:t>
            </a:r>
            <a:endParaRPr lang="en-IN" dirty="0"/>
          </a:p>
        </p:txBody>
      </p:sp>
      <p:sp>
        <p:nvSpPr>
          <p:cNvPr id="3" name="Content Placeholder 2"/>
          <p:cNvSpPr>
            <a:spLocks noGrp="1"/>
          </p:cNvSpPr>
          <p:nvPr>
            <p:ph idx="1"/>
          </p:nvPr>
        </p:nvSpPr>
        <p:spPr>
          <a:xfrm>
            <a:off x="457200" y="1600200"/>
            <a:ext cx="4042792" cy="4525963"/>
          </a:xfrm>
        </p:spPr>
        <p:txBody>
          <a:bodyPr>
            <a:normAutofit fontScale="92500" lnSpcReduction="20000"/>
          </a:bodyPr>
          <a:lstStyle/>
          <a:p>
            <a:r>
              <a:rPr lang="en-IN" dirty="0" smtClean="0"/>
              <a:t>Immutable.js supports following immutable objects:</a:t>
            </a:r>
          </a:p>
          <a:p>
            <a:pPr marL="514350" indent="-514350">
              <a:buAutoNum type="arabicPeriod"/>
            </a:pPr>
            <a:r>
              <a:rPr lang="en-IN" dirty="0" smtClean="0"/>
              <a:t>Map</a:t>
            </a:r>
          </a:p>
          <a:p>
            <a:pPr marL="514350" indent="-514350">
              <a:buAutoNum type="arabicPeriod"/>
            </a:pPr>
            <a:r>
              <a:rPr lang="en-IN" dirty="0" smtClean="0"/>
              <a:t>List</a:t>
            </a:r>
          </a:p>
          <a:p>
            <a:pPr marL="514350" indent="-514350">
              <a:buAutoNum type="arabicPeriod"/>
            </a:pPr>
            <a:r>
              <a:rPr lang="en-IN" dirty="0" smtClean="0"/>
              <a:t>Set</a:t>
            </a:r>
          </a:p>
          <a:p>
            <a:pPr marL="514350" indent="-514350">
              <a:buAutoNum type="arabicPeriod"/>
            </a:pPr>
            <a:r>
              <a:rPr lang="en-IN" dirty="0" err="1" smtClean="0"/>
              <a:t>OrderedSet</a:t>
            </a:r>
            <a:endParaRPr lang="en-IN" dirty="0" smtClean="0"/>
          </a:p>
          <a:p>
            <a:pPr marL="514350" indent="-514350">
              <a:buAutoNum type="arabicPeriod"/>
            </a:pPr>
            <a:r>
              <a:rPr lang="en-IN" dirty="0" smtClean="0"/>
              <a:t>Stack</a:t>
            </a:r>
          </a:p>
          <a:p>
            <a:pPr marL="514350" indent="-514350">
              <a:buAutoNum type="arabicPeriod"/>
            </a:pPr>
            <a:r>
              <a:rPr lang="en-IN" dirty="0" err="1" smtClean="0"/>
              <a:t>Seq</a:t>
            </a:r>
            <a:endParaRPr lang="en-IN" dirty="0" smtClean="0"/>
          </a:p>
          <a:p>
            <a:pPr marL="514350" indent="-514350">
              <a:buAutoNum type="arabicPeriod"/>
            </a:pPr>
            <a:r>
              <a:rPr lang="en-IN" dirty="0" smtClean="0"/>
              <a:t>Collection</a:t>
            </a:r>
            <a:endParaRPr lang="en-IN" dirty="0"/>
          </a:p>
        </p:txBody>
      </p:sp>
      <p:sp>
        <p:nvSpPr>
          <p:cNvPr id="4" name="Content Placeholder 2"/>
          <p:cNvSpPr txBox="1">
            <a:spLocks/>
          </p:cNvSpPr>
          <p:nvPr/>
        </p:nvSpPr>
        <p:spPr>
          <a:xfrm>
            <a:off x="4860032" y="1752599"/>
            <a:ext cx="4042792" cy="452596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IN" dirty="0" smtClean="0"/>
              <a:t>Some common methods used</a:t>
            </a:r>
          </a:p>
          <a:p>
            <a:pPr marL="514350" indent="-514350">
              <a:buAutoNum type="arabicPeriod"/>
            </a:pPr>
            <a:r>
              <a:rPr lang="en-IN" dirty="0" smtClean="0"/>
              <a:t>Get</a:t>
            </a:r>
          </a:p>
          <a:p>
            <a:pPr marL="514350" indent="-514350">
              <a:buAutoNum type="arabicPeriod"/>
            </a:pPr>
            <a:r>
              <a:rPr lang="en-IN" dirty="0" smtClean="0"/>
              <a:t>Set</a:t>
            </a:r>
          </a:p>
          <a:p>
            <a:pPr marL="514350" indent="-514350">
              <a:buAutoNum type="arabicPeriod"/>
            </a:pPr>
            <a:r>
              <a:rPr lang="en-IN" dirty="0" smtClean="0"/>
              <a:t>Update</a:t>
            </a:r>
          </a:p>
          <a:p>
            <a:pPr marL="514350" indent="-514350">
              <a:buAutoNum type="arabicPeriod"/>
            </a:pPr>
            <a:r>
              <a:rPr lang="en-IN" dirty="0" smtClean="0"/>
              <a:t>remove</a:t>
            </a:r>
            <a:endParaRPr lang="en-IN" dirty="0"/>
          </a:p>
        </p:txBody>
      </p:sp>
    </p:spTree>
    <p:extLst>
      <p:ext uri="{BB962C8B-B14F-4D97-AF65-F5344CB8AC3E}">
        <p14:creationId xmlns:p14="http://schemas.microsoft.com/office/powerpoint/2010/main" val="1904060549"/>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0">
            <a:schemeClr val="accent6"/>
          </a:lnRef>
          <a:fillRef idx="3">
            <a:schemeClr val="accent6"/>
          </a:fillRef>
          <a:effectRef idx="3">
            <a:schemeClr val="accent6"/>
          </a:effectRef>
          <a:fontRef idx="minor">
            <a:schemeClr val="lt1"/>
          </a:fontRef>
        </p:style>
        <p:txBody>
          <a:bodyPr/>
          <a:lstStyle/>
          <a:p>
            <a:r>
              <a:rPr lang="en-IN" dirty="0"/>
              <a:t>Immutable.js</a:t>
            </a:r>
          </a:p>
        </p:txBody>
      </p:sp>
      <p:sp>
        <p:nvSpPr>
          <p:cNvPr id="3" name="Content Placeholder 2"/>
          <p:cNvSpPr>
            <a:spLocks noGrp="1"/>
          </p:cNvSpPr>
          <p:nvPr>
            <p:ph idx="1"/>
          </p:nvPr>
        </p:nvSpPr>
        <p:spPr>
          <a:xfrm>
            <a:off x="457200" y="1600201"/>
            <a:ext cx="8291264" cy="676672"/>
          </a:xfrm>
        </p:spPr>
        <p:txBody>
          <a:bodyPr>
            <a:normAutofit fontScale="62500" lnSpcReduction="20000"/>
          </a:bodyPr>
          <a:lstStyle/>
          <a:p>
            <a:r>
              <a:rPr lang="en-IN" dirty="0" smtClean="0"/>
              <a:t>Immutable </a:t>
            </a:r>
            <a:r>
              <a:rPr lang="en-IN" dirty="0"/>
              <a:t>JS  Documentation</a:t>
            </a:r>
            <a:r>
              <a:rPr lang="en-IN" dirty="0" smtClean="0"/>
              <a:t>: </a:t>
            </a:r>
          </a:p>
          <a:p>
            <a:pPr marL="0" indent="0">
              <a:buNone/>
            </a:pPr>
            <a:r>
              <a:rPr lang="en-IN" dirty="0" smtClean="0"/>
              <a:t>https</a:t>
            </a:r>
            <a:r>
              <a:rPr lang="en-IN" dirty="0"/>
              <a:t>://immutable-js.com/docs/v4.3.0</a:t>
            </a:r>
            <a:endParaRPr lang="en-IN" dirty="0" smtClean="0"/>
          </a:p>
          <a:p>
            <a:pPr marL="0" indent="0">
              <a:buNone/>
            </a:pPr>
            <a:endParaRPr lang="en-IN" dirty="0" smtClean="0"/>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03648" y="2420888"/>
            <a:ext cx="6696744" cy="37669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0278742"/>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0">
            <a:schemeClr val="accent6"/>
          </a:lnRef>
          <a:fillRef idx="3">
            <a:schemeClr val="accent6"/>
          </a:fillRef>
          <a:effectRef idx="3">
            <a:schemeClr val="accent6"/>
          </a:effectRef>
          <a:fontRef idx="minor">
            <a:schemeClr val="lt1"/>
          </a:fontRef>
        </p:style>
        <p:txBody>
          <a:bodyPr/>
          <a:lstStyle/>
          <a:p>
            <a:r>
              <a:rPr lang="en-IN" dirty="0"/>
              <a:t>Immutable.js</a:t>
            </a:r>
          </a:p>
        </p:txBody>
      </p:sp>
      <p:sp>
        <p:nvSpPr>
          <p:cNvPr id="3" name="Content Placeholder 2"/>
          <p:cNvSpPr>
            <a:spLocks noGrp="1"/>
          </p:cNvSpPr>
          <p:nvPr>
            <p:ph idx="1"/>
          </p:nvPr>
        </p:nvSpPr>
        <p:spPr/>
        <p:style>
          <a:lnRef idx="1">
            <a:schemeClr val="accent6"/>
          </a:lnRef>
          <a:fillRef idx="2">
            <a:schemeClr val="accent6"/>
          </a:fillRef>
          <a:effectRef idx="1">
            <a:schemeClr val="accent6"/>
          </a:effectRef>
          <a:fontRef idx="minor">
            <a:schemeClr val="dk1"/>
          </a:fontRef>
        </p:style>
        <p:txBody>
          <a:bodyPr/>
          <a:lstStyle/>
          <a:p>
            <a:pPr marL="0" indent="0">
              <a:buNone/>
            </a:pPr>
            <a:r>
              <a:rPr lang="en-IN" dirty="0" err="1"/>
              <a:t>const</a:t>
            </a:r>
            <a:r>
              <a:rPr lang="en-IN" dirty="0"/>
              <a:t> { </a:t>
            </a:r>
            <a:r>
              <a:rPr lang="en-IN" dirty="0" smtClean="0"/>
              <a:t>Map </a:t>
            </a:r>
            <a:r>
              <a:rPr lang="en-IN" dirty="0"/>
              <a:t>}=require("immutable");</a:t>
            </a:r>
          </a:p>
          <a:p>
            <a:pPr marL="0" indent="0">
              <a:buNone/>
            </a:pPr>
            <a:r>
              <a:rPr lang="en-IN" dirty="0"/>
              <a:t/>
            </a:r>
            <a:br>
              <a:rPr lang="en-IN" dirty="0"/>
            </a:br>
            <a:r>
              <a:rPr lang="en-IN" dirty="0" err="1"/>
              <a:t>const</a:t>
            </a:r>
            <a:r>
              <a:rPr lang="en-IN" dirty="0"/>
              <a:t> map1 = Map({ a: 1, b: 2, c: 3 });</a:t>
            </a:r>
          </a:p>
          <a:p>
            <a:pPr marL="0" indent="0">
              <a:buNone/>
            </a:pPr>
            <a:r>
              <a:rPr lang="en-IN" dirty="0" err="1"/>
              <a:t>const</a:t>
            </a:r>
            <a:r>
              <a:rPr lang="en-IN" dirty="0"/>
              <a:t> map2 = map1.set('b', 50);</a:t>
            </a:r>
          </a:p>
          <a:p>
            <a:pPr marL="0" indent="0">
              <a:buNone/>
            </a:pPr>
            <a:r>
              <a:rPr lang="en-IN" dirty="0"/>
              <a:t>console.log(map1.get('b') + ' vs. ' + map2.get('b')); // 2 vs. </a:t>
            </a:r>
            <a:r>
              <a:rPr lang="en-IN" dirty="0" smtClean="0"/>
              <a:t>50</a:t>
            </a:r>
          </a:p>
          <a:p>
            <a:pPr marL="0" indent="0">
              <a:buNone/>
            </a:pPr>
            <a:r>
              <a:rPr lang="en-IN" b="1" dirty="0" smtClean="0"/>
              <a:t>Output:</a:t>
            </a:r>
          </a:p>
          <a:p>
            <a:pPr marL="0" indent="0">
              <a:buNone/>
            </a:pPr>
            <a:r>
              <a:rPr lang="en-IN" dirty="0"/>
              <a:t>2 vs. 50</a:t>
            </a:r>
          </a:p>
          <a:p>
            <a:pPr marL="0" indent="0">
              <a:buNone/>
            </a:pPr>
            <a:endParaRPr lang="en-IN" dirty="0"/>
          </a:p>
          <a:p>
            <a:endParaRPr lang="en-IN" dirty="0"/>
          </a:p>
        </p:txBody>
      </p:sp>
    </p:spTree>
    <p:extLst>
      <p:ext uri="{BB962C8B-B14F-4D97-AF65-F5344CB8AC3E}">
        <p14:creationId xmlns:p14="http://schemas.microsoft.com/office/powerpoint/2010/main" val="40285328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0">
            <a:schemeClr val="accent6"/>
          </a:lnRef>
          <a:fillRef idx="3">
            <a:schemeClr val="accent6"/>
          </a:fillRef>
          <a:effectRef idx="3">
            <a:schemeClr val="accent6"/>
          </a:effectRef>
          <a:fontRef idx="minor">
            <a:schemeClr val="lt1"/>
          </a:fontRef>
        </p:style>
        <p:txBody>
          <a:bodyPr/>
          <a:lstStyle/>
          <a:p>
            <a:r>
              <a:rPr lang="en-IN" dirty="0"/>
              <a:t>Virtual DOM</a:t>
            </a:r>
          </a:p>
        </p:txBody>
      </p:sp>
      <p:sp>
        <p:nvSpPr>
          <p:cNvPr id="3" name="Content Placeholder 2"/>
          <p:cNvSpPr>
            <a:spLocks noGrp="1"/>
          </p:cNvSpPr>
          <p:nvPr>
            <p:ph idx="1"/>
          </p:nvPr>
        </p:nvSpPr>
        <p:spPr>
          <a:xfrm>
            <a:off x="457200" y="1600200"/>
            <a:ext cx="8229600" cy="4525963"/>
          </a:xfrm>
        </p:spPr>
        <p:txBody>
          <a:bodyPr>
            <a:normAutofit lnSpcReduction="10000"/>
          </a:bodyPr>
          <a:lstStyle/>
          <a:p>
            <a:pPr marL="0" indent="0">
              <a:buNone/>
            </a:pPr>
            <a:r>
              <a:rPr lang="en-IN" b="1" dirty="0" smtClean="0"/>
              <a:t>Why Virtual DOM is faster?</a:t>
            </a:r>
          </a:p>
          <a:p>
            <a:r>
              <a:rPr lang="en-IN" dirty="0" smtClean="0"/>
              <a:t>Virtual DOM is a JavaScript Object.</a:t>
            </a:r>
          </a:p>
          <a:p>
            <a:r>
              <a:rPr lang="en-IN" dirty="0" smtClean="0"/>
              <a:t>Creation and looking for state changes is done Virtual DOM, so accessing the elements do not require rendering the elements of DOM.</a:t>
            </a:r>
          </a:p>
          <a:p>
            <a:r>
              <a:rPr lang="en-IN" dirty="0" smtClean="0"/>
              <a:t>When the final decision is made that required to be changed then only the real DOM is changed and </a:t>
            </a:r>
            <a:r>
              <a:rPr lang="en-IN" b="1" u="sng" dirty="0" smtClean="0"/>
              <a:t>only the changed element is re-rendered not all DOM elements</a:t>
            </a:r>
            <a:endParaRPr lang="en-IN" b="1" u="sng" dirty="0"/>
          </a:p>
        </p:txBody>
      </p:sp>
    </p:spTree>
    <p:extLst>
      <p:ext uri="{BB962C8B-B14F-4D97-AF65-F5344CB8AC3E}">
        <p14:creationId xmlns:p14="http://schemas.microsoft.com/office/powerpoint/2010/main" val="39468904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0">
            <a:schemeClr val="accent6"/>
          </a:lnRef>
          <a:fillRef idx="3">
            <a:schemeClr val="accent6"/>
          </a:fillRef>
          <a:effectRef idx="3">
            <a:schemeClr val="accent6"/>
          </a:effectRef>
          <a:fontRef idx="minor">
            <a:schemeClr val="lt1"/>
          </a:fontRef>
        </p:style>
        <p:txBody>
          <a:bodyPr/>
          <a:lstStyle/>
          <a:p>
            <a:r>
              <a:rPr lang="en-IN" dirty="0" smtClean="0"/>
              <a:t>One-way Data Binding</a:t>
            </a:r>
            <a:endParaRPr lang="en-IN" dirty="0"/>
          </a:p>
        </p:txBody>
      </p:sp>
      <p:sp>
        <p:nvSpPr>
          <p:cNvPr id="3" name="Content Placeholder 2"/>
          <p:cNvSpPr>
            <a:spLocks noGrp="1"/>
          </p:cNvSpPr>
          <p:nvPr>
            <p:ph idx="1"/>
          </p:nvPr>
        </p:nvSpPr>
        <p:spPr>
          <a:xfrm>
            <a:off x="5148064" y="1700807"/>
            <a:ext cx="3538736" cy="4425356"/>
          </a:xfrm>
        </p:spPr>
        <p:txBody>
          <a:bodyPr>
            <a:normAutofit fontScale="85000" lnSpcReduction="20000"/>
          </a:bodyPr>
          <a:lstStyle/>
          <a:p>
            <a:pPr algn="just"/>
            <a:r>
              <a:rPr lang="en-IN" dirty="0" smtClean="0"/>
              <a:t>Angular uses watcher which is bi-directional for 2-way data binding.</a:t>
            </a:r>
          </a:p>
          <a:p>
            <a:pPr algn="just"/>
            <a:r>
              <a:rPr lang="en-IN" dirty="0" smtClean="0"/>
              <a:t>But, for react the watcher is one directional, if we need to use 2-way binding, then we have to use events to inform component about the change</a:t>
            </a:r>
            <a:endParaRPr lang="en-IN"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1556792"/>
            <a:ext cx="4630464" cy="46575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438008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0">
            <a:schemeClr val="accent6"/>
          </a:lnRef>
          <a:fillRef idx="3">
            <a:schemeClr val="accent6"/>
          </a:fillRef>
          <a:effectRef idx="3">
            <a:schemeClr val="accent6"/>
          </a:effectRef>
          <a:fontRef idx="minor">
            <a:schemeClr val="lt1"/>
          </a:fontRef>
        </p:style>
        <p:txBody>
          <a:bodyPr/>
          <a:lstStyle/>
          <a:p>
            <a:r>
              <a:rPr lang="en-US" dirty="0" smtClean="0"/>
              <a:t>JSX</a:t>
            </a:r>
            <a:endParaRPr lang="en-IN" dirty="0"/>
          </a:p>
        </p:txBody>
      </p:sp>
      <p:sp>
        <p:nvSpPr>
          <p:cNvPr id="3" name="Content Placeholder 2"/>
          <p:cNvSpPr>
            <a:spLocks noGrp="1"/>
          </p:cNvSpPr>
          <p:nvPr>
            <p:ph idx="1"/>
          </p:nvPr>
        </p:nvSpPr>
        <p:spPr/>
        <p:txBody>
          <a:bodyPr/>
          <a:lstStyle/>
          <a:p>
            <a:r>
              <a:rPr lang="en-US" dirty="0" smtClean="0"/>
              <a:t>JSX-JavaScript and XML</a:t>
            </a:r>
          </a:p>
          <a:p>
            <a:r>
              <a:rPr lang="en-US" dirty="0" smtClean="0"/>
              <a:t>It is a syntax extension to JavaScript.</a:t>
            </a:r>
          </a:p>
          <a:p>
            <a:r>
              <a:rPr lang="en-US" dirty="0"/>
              <a:t> </a:t>
            </a:r>
            <a:r>
              <a:rPr lang="en-US" dirty="0" smtClean="0"/>
              <a:t>It allows </a:t>
            </a:r>
            <a:r>
              <a:rPr lang="en-US" dirty="0"/>
              <a:t>us to write HTML elements in JavaScript and place them in the DOM without any </a:t>
            </a:r>
            <a:r>
              <a:rPr lang="en-US" b="1" dirty="0" err="1"/>
              <a:t>createElement</a:t>
            </a:r>
            <a:r>
              <a:rPr lang="en-US" b="1" dirty="0"/>
              <a:t>()</a:t>
            </a:r>
            <a:r>
              <a:rPr lang="en-US" dirty="0"/>
              <a:t> and/or </a:t>
            </a:r>
            <a:r>
              <a:rPr lang="en-US" b="1" dirty="0" err="1"/>
              <a:t>appendChild</a:t>
            </a:r>
            <a:r>
              <a:rPr lang="en-US" b="1" dirty="0"/>
              <a:t>() </a:t>
            </a:r>
            <a:r>
              <a:rPr lang="en-US" dirty="0"/>
              <a:t>methods</a:t>
            </a:r>
            <a:r>
              <a:rPr lang="en-US" dirty="0" smtClean="0"/>
              <a:t>.</a:t>
            </a:r>
          </a:p>
          <a:p>
            <a:r>
              <a:rPr lang="en-US" dirty="0" smtClean="0"/>
              <a:t>JSX </a:t>
            </a:r>
            <a:r>
              <a:rPr lang="en-US" dirty="0"/>
              <a:t>converts HTML tags into react elements. </a:t>
            </a:r>
            <a:endParaRPr lang="en-IN" dirty="0"/>
          </a:p>
        </p:txBody>
      </p:sp>
    </p:spTree>
    <p:extLst>
      <p:ext uri="{BB962C8B-B14F-4D97-AF65-F5344CB8AC3E}">
        <p14:creationId xmlns:p14="http://schemas.microsoft.com/office/powerpoint/2010/main" val="3099426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0">
            <a:schemeClr val="accent6"/>
          </a:lnRef>
          <a:fillRef idx="3">
            <a:schemeClr val="accent6"/>
          </a:fillRef>
          <a:effectRef idx="3">
            <a:schemeClr val="accent6"/>
          </a:effectRef>
          <a:fontRef idx="minor">
            <a:schemeClr val="lt1"/>
          </a:fontRef>
        </p:style>
        <p:txBody>
          <a:bodyPr/>
          <a:lstStyle/>
          <a:p>
            <a:r>
              <a:rPr lang="en-IN" dirty="0" smtClean="0"/>
              <a:t>Why JSX?</a:t>
            </a:r>
            <a:endParaRPr lang="en-IN" dirty="0"/>
          </a:p>
        </p:txBody>
      </p:sp>
      <p:sp>
        <p:nvSpPr>
          <p:cNvPr id="3" name="Content Placeholder 2"/>
          <p:cNvSpPr>
            <a:spLocks noGrp="1"/>
          </p:cNvSpPr>
          <p:nvPr>
            <p:ph idx="1"/>
          </p:nvPr>
        </p:nvSpPr>
        <p:spPr>
          <a:xfrm>
            <a:off x="457200" y="1600201"/>
            <a:ext cx="8229600" cy="3773016"/>
          </a:xfrm>
        </p:spPr>
        <p:txBody>
          <a:bodyPr>
            <a:normAutofit fontScale="92500" lnSpcReduction="10000"/>
          </a:bodyPr>
          <a:lstStyle/>
          <a:p>
            <a:pPr algn="just"/>
            <a:r>
              <a:rPr lang="en-US" dirty="0"/>
              <a:t>React embraces the fact that rendering logic is inherently coupled with other UI logic: how </a:t>
            </a:r>
            <a:r>
              <a:rPr lang="en-US" b="1" dirty="0">
                <a:solidFill>
                  <a:schemeClr val="accent6">
                    <a:lumMod val="50000"/>
                  </a:schemeClr>
                </a:solidFill>
              </a:rPr>
              <a:t>events</a:t>
            </a:r>
            <a:r>
              <a:rPr lang="en-US" dirty="0"/>
              <a:t> are handled, how the </a:t>
            </a:r>
            <a:r>
              <a:rPr lang="en-US" b="1" dirty="0">
                <a:solidFill>
                  <a:srgbClr val="FF0000"/>
                </a:solidFill>
              </a:rPr>
              <a:t>state changes </a:t>
            </a:r>
            <a:r>
              <a:rPr lang="en-US" dirty="0"/>
              <a:t>over time, and how the data is </a:t>
            </a:r>
            <a:r>
              <a:rPr lang="en-US" b="1" dirty="0">
                <a:solidFill>
                  <a:srgbClr val="00B050"/>
                </a:solidFill>
              </a:rPr>
              <a:t>prepared for display</a:t>
            </a:r>
            <a:r>
              <a:rPr lang="en-US" dirty="0" smtClean="0"/>
              <a:t>.</a:t>
            </a:r>
          </a:p>
          <a:p>
            <a:pPr algn="just"/>
            <a:r>
              <a:rPr lang="en-US" dirty="0"/>
              <a:t>Instead of artificially separating technologies by putting markup and logic in separate files, React separates concerns with loosely coupled units called “</a:t>
            </a:r>
            <a:r>
              <a:rPr lang="en-US" b="1" dirty="0">
                <a:solidFill>
                  <a:schemeClr val="accent1">
                    <a:lumMod val="50000"/>
                  </a:schemeClr>
                </a:solidFill>
              </a:rPr>
              <a:t>components</a:t>
            </a:r>
            <a:r>
              <a:rPr lang="en-US" dirty="0"/>
              <a:t>” that contain both.</a:t>
            </a:r>
            <a:endParaRPr lang="en-IN" dirty="0"/>
          </a:p>
        </p:txBody>
      </p:sp>
      <p:sp>
        <p:nvSpPr>
          <p:cNvPr id="6" name="TextBox 5"/>
          <p:cNvSpPr txBox="1"/>
          <p:nvPr/>
        </p:nvSpPr>
        <p:spPr>
          <a:xfrm>
            <a:off x="1331640" y="5373216"/>
            <a:ext cx="5688632" cy="369332"/>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r>
              <a:rPr lang="en-US" b="1" dirty="0" err="1"/>
              <a:t>const</a:t>
            </a:r>
            <a:r>
              <a:rPr lang="en-US" b="1" dirty="0"/>
              <a:t> element = &lt;h1&gt;Welcome to </a:t>
            </a:r>
            <a:r>
              <a:rPr lang="en-US" b="1" dirty="0" err="1"/>
              <a:t>GeeksforGeeks</a:t>
            </a:r>
            <a:r>
              <a:rPr lang="en-US" b="1" dirty="0"/>
              <a:t>.&lt;/h1&gt;;</a:t>
            </a:r>
            <a:endParaRPr lang="en-IN" b="1" dirty="0"/>
          </a:p>
        </p:txBody>
      </p:sp>
    </p:spTree>
    <p:extLst>
      <p:ext uri="{BB962C8B-B14F-4D97-AF65-F5344CB8AC3E}">
        <p14:creationId xmlns:p14="http://schemas.microsoft.com/office/powerpoint/2010/main" val="21356758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0">
            <a:schemeClr val="accent6"/>
          </a:lnRef>
          <a:fillRef idx="3">
            <a:schemeClr val="accent6"/>
          </a:fillRef>
          <a:effectRef idx="3">
            <a:schemeClr val="accent6"/>
          </a:effectRef>
          <a:fontRef idx="minor">
            <a:schemeClr val="lt1"/>
          </a:fontRef>
        </p:style>
        <p:txBody>
          <a:bodyPr/>
          <a:lstStyle/>
          <a:p>
            <a:r>
              <a:rPr lang="en-IN" b="1" dirty="0"/>
              <a:t>Characteristics of </a:t>
            </a:r>
            <a:r>
              <a:rPr lang="en-IN" b="1" dirty="0" smtClean="0"/>
              <a:t>JSX</a:t>
            </a:r>
            <a:endParaRPr lang="en-IN" dirty="0"/>
          </a:p>
        </p:txBody>
      </p:sp>
      <p:sp>
        <p:nvSpPr>
          <p:cNvPr id="3" name="Content Placeholder 2"/>
          <p:cNvSpPr>
            <a:spLocks noGrp="1"/>
          </p:cNvSpPr>
          <p:nvPr>
            <p:ph idx="1"/>
          </p:nvPr>
        </p:nvSpPr>
        <p:spPr/>
        <p:txBody>
          <a:bodyPr>
            <a:normAutofit fontScale="77500" lnSpcReduction="20000"/>
          </a:bodyPr>
          <a:lstStyle/>
          <a:p>
            <a:pPr fontAlgn="base"/>
            <a:r>
              <a:rPr lang="en-US" dirty="0"/>
              <a:t>JSX is not mandatory to use there are other ways to achieve the same thing but using JSX makes it easier to develop react application.</a:t>
            </a:r>
          </a:p>
          <a:p>
            <a:pPr fontAlgn="base"/>
            <a:r>
              <a:rPr lang="en-US" dirty="0"/>
              <a:t>JSX allows writing expression in { }. The expression can be any JS expression or React variable.</a:t>
            </a:r>
          </a:p>
          <a:p>
            <a:pPr fontAlgn="base"/>
            <a:r>
              <a:rPr lang="en-US" dirty="0"/>
              <a:t>To insert a large block of HTML we have to write it in a parenthesis </a:t>
            </a:r>
            <a:r>
              <a:rPr lang="en-US" dirty="0" err="1"/>
              <a:t>i.e</a:t>
            </a:r>
            <a:r>
              <a:rPr lang="en-US" dirty="0"/>
              <a:t>, ().</a:t>
            </a:r>
          </a:p>
          <a:p>
            <a:pPr fontAlgn="base"/>
            <a:r>
              <a:rPr lang="en-US" dirty="0"/>
              <a:t>JSX produces react elements.</a:t>
            </a:r>
          </a:p>
          <a:p>
            <a:pPr fontAlgn="base"/>
            <a:r>
              <a:rPr lang="en-US" dirty="0"/>
              <a:t>JSX follows XML rule.</a:t>
            </a:r>
          </a:p>
          <a:p>
            <a:pPr fontAlgn="base"/>
            <a:r>
              <a:rPr lang="en-US" dirty="0"/>
              <a:t>After compilation, JSX expressions become regular JavaScript function calls.</a:t>
            </a:r>
          </a:p>
          <a:p>
            <a:pPr fontAlgn="base"/>
            <a:r>
              <a:rPr lang="en-US" dirty="0"/>
              <a:t>JSX uses </a:t>
            </a:r>
            <a:r>
              <a:rPr lang="en-US" dirty="0" err="1"/>
              <a:t>camelcase</a:t>
            </a:r>
            <a:r>
              <a:rPr lang="en-US" dirty="0"/>
              <a:t> notation for naming HTML attributes. For example, </a:t>
            </a:r>
            <a:r>
              <a:rPr lang="en-US" dirty="0" err="1"/>
              <a:t>tabindex</a:t>
            </a:r>
            <a:r>
              <a:rPr lang="en-US" dirty="0"/>
              <a:t> in HTML is used as </a:t>
            </a:r>
            <a:r>
              <a:rPr lang="en-US" dirty="0" err="1"/>
              <a:t>tabIndex</a:t>
            </a:r>
            <a:r>
              <a:rPr lang="en-US" dirty="0"/>
              <a:t> in JSX.</a:t>
            </a:r>
          </a:p>
          <a:p>
            <a:endParaRPr lang="en-IN" dirty="0"/>
          </a:p>
        </p:txBody>
      </p:sp>
    </p:spTree>
    <p:extLst>
      <p:ext uri="{BB962C8B-B14F-4D97-AF65-F5344CB8AC3E}">
        <p14:creationId xmlns:p14="http://schemas.microsoft.com/office/powerpoint/2010/main" val="42446462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0">
            <a:schemeClr val="accent6"/>
          </a:lnRef>
          <a:fillRef idx="3">
            <a:schemeClr val="accent6"/>
          </a:fillRef>
          <a:effectRef idx="3">
            <a:schemeClr val="accent6"/>
          </a:effectRef>
          <a:fontRef idx="minor">
            <a:schemeClr val="lt1"/>
          </a:fontRef>
        </p:style>
        <p:txBody>
          <a:bodyPr/>
          <a:lstStyle/>
          <a:p>
            <a:r>
              <a:rPr lang="en-IN" dirty="0" smtClean="0"/>
              <a:t>JSX</a:t>
            </a:r>
            <a:endParaRPr lang="en-IN" dirty="0"/>
          </a:p>
        </p:txBody>
      </p:sp>
      <p:pic>
        <p:nvPicPr>
          <p:cNvPr id="102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979712" y="1700808"/>
            <a:ext cx="4752528" cy="25202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2123728" y="1916832"/>
            <a:ext cx="4248472" cy="21602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p:cNvSpPr txBox="1"/>
          <p:nvPr/>
        </p:nvSpPr>
        <p:spPr>
          <a:xfrm>
            <a:off x="7236296" y="1848880"/>
            <a:ext cx="1224136" cy="369332"/>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r>
              <a:rPr lang="en-IN" dirty="0" smtClean="0"/>
              <a:t>JSX</a:t>
            </a:r>
            <a:endParaRPr lang="en-IN" dirty="0"/>
          </a:p>
        </p:txBody>
      </p:sp>
      <p:cxnSp>
        <p:nvCxnSpPr>
          <p:cNvPr id="7" name="Straight Arrow Connector 6"/>
          <p:cNvCxnSpPr>
            <a:stCxn id="5" idx="1"/>
          </p:cNvCxnSpPr>
          <p:nvPr/>
        </p:nvCxnSpPr>
        <p:spPr>
          <a:xfrm flipH="1" flipV="1">
            <a:off x="6372200" y="2024844"/>
            <a:ext cx="864096" cy="8702"/>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3808" y="4725144"/>
            <a:ext cx="3762375" cy="1276350"/>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6075797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0">
            <a:schemeClr val="accent6"/>
          </a:lnRef>
          <a:fillRef idx="3">
            <a:schemeClr val="accent6"/>
          </a:fillRef>
          <a:effectRef idx="3">
            <a:schemeClr val="accent6"/>
          </a:effectRef>
          <a:fontRef idx="minor">
            <a:schemeClr val="lt1"/>
          </a:fontRef>
        </p:style>
        <p:txBody>
          <a:bodyPr/>
          <a:lstStyle/>
          <a:p>
            <a:r>
              <a:rPr lang="en-IN" dirty="0" smtClean="0"/>
              <a:t>Template Design in JSX</a:t>
            </a:r>
            <a:endParaRPr lang="en-IN" dirty="0"/>
          </a:p>
        </p:txBody>
      </p:sp>
      <p:sp>
        <p:nvSpPr>
          <p:cNvPr id="3" name="Content Placeholder 2"/>
          <p:cNvSpPr>
            <a:spLocks noGrp="1"/>
          </p:cNvSpPr>
          <p:nvPr>
            <p:ph idx="1"/>
          </p:nvPr>
        </p:nvSpPr>
        <p:spPr/>
        <p:txBody>
          <a:bodyPr/>
          <a:lstStyle/>
          <a:p>
            <a:endParaRPr lang="en-IN"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0869" y="1593850"/>
            <a:ext cx="5400600" cy="5264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2195736" y="5805264"/>
            <a:ext cx="1944216" cy="14401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124560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0">
            <a:schemeClr val="accent6"/>
          </a:lnRef>
          <a:fillRef idx="3">
            <a:schemeClr val="accent6"/>
          </a:fillRef>
          <a:effectRef idx="3">
            <a:schemeClr val="accent6"/>
          </a:effectRef>
          <a:fontRef idx="minor">
            <a:schemeClr val="lt1"/>
          </a:fontRef>
        </p:style>
        <p:txBody>
          <a:bodyPr/>
          <a:lstStyle/>
          <a:p>
            <a:r>
              <a:rPr lang="en-IN" dirty="0"/>
              <a:t>Template Design in JSX</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560" y="2035290"/>
            <a:ext cx="7488833" cy="3025931"/>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171925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0">
            <a:schemeClr val="accent6"/>
          </a:lnRef>
          <a:fillRef idx="3">
            <a:schemeClr val="accent6"/>
          </a:fillRef>
          <a:effectRef idx="3">
            <a:schemeClr val="accent6"/>
          </a:effectRef>
          <a:fontRef idx="minor">
            <a:schemeClr val="lt1"/>
          </a:fontRef>
        </p:style>
        <p:txBody>
          <a:bodyPr/>
          <a:lstStyle/>
          <a:p>
            <a:r>
              <a:rPr lang="en-IN" dirty="0" smtClean="0"/>
              <a:t>What is React JS?</a:t>
            </a:r>
            <a:endParaRPr lang="en-IN" dirty="0"/>
          </a:p>
        </p:txBody>
      </p:sp>
      <p:sp>
        <p:nvSpPr>
          <p:cNvPr id="3" name="Content Placeholder 2"/>
          <p:cNvSpPr>
            <a:spLocks noGrp="1"/>
          </p:cNvSpPr>
          <p:nvPr>
            <p:ph idx="1"/>
          </p:nvPr>
        </p:nvSpPr>
        <p:spPr/>
        <p:txBody>
          <a:bodyPr/>
          <a:lstStyle/>
          <a:p>
            <a:r>
              <a:rPr lang="en-US" dirty="0" smtClean="0"/>
              <a:t>It is </a:t>
            </a:r>
            <a:r>
              <a:rPr lang="en-US" dirty="0"/>
              <a:t>an open-source JavaScript </a:t>
            </a:r>
            <a:r>
              <a:rPr lang="en-US" dirty="0" smtClean="0"/>
              <a:t>library.</a:t>
            </a:r>
          </a:p>
          <a:p>
            <a:r>
              <a:rPr lang="en-US" dirty="0" smtClean="0"/>
              <a:t>It is </a:t>
            </a:r>
            <a:r>
              <a:rPr lang="en-US" dirty="0"/>
              <a:t>used for building user interfaces specifically for single-page applications</a:t>
            </a:r>
            <a:r>
              <a:rPr lang="en-US" dirty="0" smtClean="0"/>
              <a:t>.</a:t>
            </a:r>
          </a:p>
          <a:p>
            <a:r>
              <a:rPr lang="en-US" dirty="0"/>
              <a:t>It’s used for handling the view layer for web and mobile apps</a:t>
            </a:r>
            <a:r>
              <a:rPr lang="en-US" dirty="0" smtClean="0"/>
              <a:t>.</a:t>
            </a:r>
          </a:p>
          <a:p>
            <a:r>
              <a:rPr lang="en-US" dirty="0" smtClean="0"/>
              <a:t>It is not a framework.</a:t>
            </a:r>
          </a:p>
          <a:p>
            <a:r>
              <a:rPr lang="en-US" dirty="0" smtClean="0"/>
              <a:t>It does not support MVC architecture.</a:t>
            </a:r>
          </a:p>
          <a:p>
            <a:endParaRPr lang="en-IN" dirty="0"/>
          </a:p>
        </p:txBody>
      </p:sp>
    </p:spTree>
    <p:extLst>
      <p:ext uri="{BB962C8B-B14F-4D97-AF65-F5344CB8AC3E}">
        <p14:creationId xmlns:p14="http://schemas.microsoft.com/office/powerpoint/2010/main" val="54518632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0">
            <a:schemeClr val="accent6"/>
          </a:lnRef>
          <a:fillRef idx="3">
            <a:schemeClr val="accent6"/>
          </a:fillRef>
          <a:effectRef idx="3">
            <a:schemeClr val="accent6"/>
          </a:effectRef>
          <a:fontRef idx="minor">
            <a:schemeClr val="lt1"/>
          </a:fontRef>
        </p:style>
        <p:txBody>
          <a:bodyPr/>
          <a:lstStyle/>
          <a:p>
            <a:r>
              <a:rPr lang="en-IN" dirty="0" smtClean="0"/>
              <a:t>Advantage of JSX</a:t>
            </a:r>
            <a:endParaRPr lang="en-IN" dirty="0"/>
          </a:p>
        </p:txBody>
      </p:sp>
      <p:sp>
        <p:nvSpPr>
          <p:cNvPr id="3" name="Content Placeholder 2"/>
          <p:cNvSpPr>
            <a:spLocks noGrp="1"/>
          </p:cNvSpPr>
          <p:nvPr>
            <p:ph idx="1"/>
          </p:nvPr>
        </p:nvSpPr>
        <p:spPr/>
        <p:txBody>
          <a:bodyPr>
            <a:normAutofit fontScale="77500" lnSpcReduction="20000"/>
          </a:bodyPr>
          <a:lstStyle/>
          <a:p>
            <a:r>
              <a:rPr lang="en-US" dirty="0"/>
              <a:t>JSX makes it easier to write or add HTML in React.</a:t>
            </a:r>
          </a:p>
          <a:p>
            <a:r>
              <a:rPr lang="en-US" dirty="0"/>
              <a:t>JSX can easily convert HTML tags to react elements.</a:t>
            </a:r>
          </a:p>
          <a:p>
            <a:r>
              <a:rPr lang="en-US" dirty="0"/>
              <a:t>It is faster than regular JavaScript.</a:t>
            </a:r>
          </a:p>
          <a:p>
            <a:r>
              <a:rPr lang="en-US" dirty="0"/>
              <a:t>JSX allows us to put HTML elements in DOM without using </a:t>
            </a:r>
            <a:r>
              <a:rPr lang="en-US" dirty="0" err="1"/>
              <a:t>appendChild</a:t>
            </a:r>
            <a:r>
              <a:rPr lang="en-US" dirty="0"/>
              <a:t>() or </a:t>
            </a:r>
            <a:r>
              <a:rPr lang="en-US" dirty="0" err="1"/>
              <a:t>createElement</a:t>
            </a:r>
            <a:r>
              <a:rPr lang="en-US" dirty="0"/>
              <a:t>() method.</a:t>
            </a:r>
          </a:p>
          <a:p>
            <a:r>
              <a:rPr lang="en-US" dirty="0"/>
              <a:t>As JSX is an expression, we can use it inside of if statements and for loops, assign it to variables, accept it as arguments, or return it from functions.</a:t>
            </a:r>
          </a:p>
          <a:p>
            <a:r>
              <a:rPr lang="en-US" dirty="0"/>
              <a:t>JSX prevents </a:t>
            </a:r>
            <a:r>
              <a:rPr lang="en-US" b="1" dirty="0">
                <a:solidFill>
                  <a:srgbClr val="FF0000"/>
                </a:solidFill>
              </a:rPr>
              <a:t>XSS (cross-site-scripting) </a:t>
            </a:r>
            <a:r>
              <a:rPr lang="en-US" dirty="0"/>
              <a:t>attacks popularly known as injection attacks.</a:t>
            </a:r>
          </a:p>
          <a:p>
            <a:r>
              <a:rPr lang="en-US" dirty="0"/>
              <a:t>It is type-safe, and most of the errors can be found at compilation time.</a:t>
            </a:r>
            <a:endParaRPr lang="en-IN" dirty="0"/>
          </a:p>
        </p:txBody>
      </p:sp>
    </p:spTree>
    <p:extLst>
      <p:ext uri="{BB962C8B-B14F-4D97-AF65-F5344CB8AC3E}">
        <p14:creationId xmlns:p14="http://schemas.microsoft.com/office/powerpoint/2010/main" val="2039915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0">
            <a:schemeClr val="accent6"/>
          </a:lnRef>
          <a:fillRef idx="3">
            <a:schemeClr val="accent6"/>
          </a:fillRef>
          <a:effectRef idx="3">
            <a:schemeClr val="accent6"/>
          </a:effectRef>
          <a:fontRef idx="minor">
            <a:schemeClr val="lt1"/>
          </a:fontRef>
        </p:style>
        <p:txBody>
          <a:bodyPr/>
          <a:lstStyle/>
          <a:p>
            <a:r>
              <a:rPr lang="en-IN" dirty="0" smtClean="0"/>
              <a:t>Disadvantage JSX</a:t>
            </a:r>
            <a:endParaRPr lang="en-IN" dirty="0"/>
          </a:p>
        </p:txBody>
      </p:sp>
      <p:sp>
        <p:nvSpPr>
          <p:cNvPr id="3" name="Content Placeholder 2"/>
          <p:cNvSpPr>
            <a:spLocks noGrp="1"/>
          </p:cNvSpPr>
          <p:nvPr>
            <p:ph idx="1"/>
          </p:nvPr>
        </p:nvSpPr>
        <p:spPr/>
        <p:txBody>
          <a:bodyPr/>
          <a:lstStyle/>
          <a:p>
            <a:r>
              <a:rPr lang="en-US" dirty="0"/>
              <a:t>JSX throws an error if the HTML is not correct.</a:t>
            </a:r>
          </a:p>
          <a:p>
            <a:r>
              <a:rPr lang="en-US" dirty="0"/>
              <a:t>In JSX HTML code must be wrapped in one top-level element otherwise it will give an error.</a:t>
            </a:r>
          </a:p>
          <a:p>
            <a:r>
              <a:rPr lang="en-US" dirty="0"/>
              <a:t>If HTML elements are not properly closed JSX will give an error.</a:t>
            </a:r>
            <a:endParaRPr lang="en-IN" dirty="0"/>
          </a:p>
        </p:txBody>
      </p:sp>
    </p:spTree>
    <p:extLst>
      <p:ext uri="{BB962C8B-B14F-4D97-AF65-F5344CB8AC3E}">
        <p14:creationId xmlns:p14="http://schemas.microsoft.com/office/powerpoint/2010/main" val="258027518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0">
            <a:schemeClr val="accent6"/>
          </a:lnRef>
          <a:fillRef idx="3">
            <a:schemeClr val="accent6"/>
          </a:fillRef>
          <a:effectRef idx="3">
            <a:schemeClr val="accent6"/>
          </a:effectRef>
          <a:fontRef idx="minor">
            <a:schemeClr val="lt1"/>
          </a:fontRef>
        </p:style>
        <p:txBody>
          <a:bodyPr/>
          <a:lstStyle/>
          <a:p>
            <a:r>
              <a:rPr lang="en-IN" dirty="0" smtClean="0"/>
              <a:t>Component in React</a:t>
            </a:r>
            <a:endParaRPr lang="en-IN" dirty="0"/>
          </a:p>
        </p:txBody>
      </p:sp>
      <p:sp>
        <p:nvSpPr>
          <p:cNvPr id="3" name="Content Placeholder 2"/>
          <p:cNvSpPr>
            <a:spLocks noGrp="1"/>
          </p:cNvSpPr>
          <p:nvPr>
            <p:ph idx="1"/>
          </p:nvPr>
        </p:nvSpPr>
        <p:spPr/>
        <p:txBody>
          <a:bodyPr/>
          <a:lstStyle/>
          <a:p>
            <a:r>
              <a:rPr lang="en-US" dirty="0"/>
              <a:t>A </a:t>
            </a:r>
            <a:r>
              <a:rPr lang="en-US" b="1" dirty="0"/>
              <a:t>Component</a:t>
            </a:r>
            <a:r>
              <a:rPr lang="en-US" dirty="0"/>
              <a:t> is one of the core building blocks of React. </a:t>
            </a:r>
            <a:endParaRPr lang="en-US" dirty="0" smtClean="0"/>
          </a:p>
          <a:p>
            <a:r>
              <a:rPr lang="en-US" dirty="0"/>
              <a:t>A React component represents a small chunk of user interface in a webpage.</a:t>
            </a:r>
            <a:endParaRPr lang="en-US" dirty="0" smtClean="0"/>
          </a:p>
          <a:p>
            <a:r>
              <a:rPr lang="en-US" dirty="0"/>
              <a:t> every application </a:t>
            </a:r>
            <a:r>
              <a:rPr lang="en-US" dirty="0" smtClean="0"/>
              <a:t>in </a:t>
            </a:r>
            <a:r>
              <a:rPr lang="en-US" dirty="0"/>
              <a:t>React </a:t>
            </a:r>
            <a:r>
              <a:rPr lang="en-US" dirty="0" smtClean="0"/>
              <a:t>is </a:t>
            </a:r>
            <a:r>
              <a:rPr lang="en-US" dirty="0"/>
              <a:t>made up of pieces called components</a:t>
            </a:r>
            <a:r>
              <a:rPr lang="en-US" dirty="0" smtClean="0"/>
              <a:t>.</a:t>
            </a:r>
          </a:p>
          <a:p>
            <a:r>
              <a:rPr lang="en-US" dirty="0" smtClean="0"/>
              <a:t>It lets you divide the application responsibility into different individual entities.</a:t>
            </a:r>
            <a:endParaRPr lang="en-IN" dirty="0"/>
          </a:p>
        </p:txBody>
      </p:sp>
    </p:spTree>
    <p:extLst>
      <p:ext uri="{BB962C8B-B14F-4D97-AF65-F5344CB8AC3E}">
        <p14:creationId xmlns:p14="http://schemas.microsoft.com/office/powerpoint/2010/main" val="9136071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0">
            <a:schemeClr val="accent6"/>
          </a:lnRef>
          <a:fillRef idx="3">
            <a:schemeClr val="accent6"/>
          </a:fillRef>
          <a:effectRef idx="3">
            <a:schemeClr val="accent6"/>
          </a:effectRef>
          <a:fontRef idx="minor">
            <a:schemeClr val="lt1"/>
          </a:fontRef>
        </p:style>
        <p:txBody>
          <a:bodyPr/>
          <a:lstStyle/>
          <a:p>
            <a:r>
              <a:rPr lang="en-IN" dirty="0"/>
              <a:t>Component in React</a:t>
            </a:r>
          </a:p>
        </p:txBody>
      </p:sp>
      <p:sp>
        <p:nvSpPr>
          <p:cNvPr id="3" name="Content Placeholder 2"/>
          <p:cNvSpPr>
            <a:spLocks noGrp="1"/>
          </p:cNvSpPr>
          <p:nvPr>
            <p:ph idx="1"/>
          </p:nvPr>
        </p:nvSpPr>
        <p:spPr/>
        <p:txBody>
          <a:bodyPr>
            <a:normAutofit fontScale="92500"/>
          </a:bodyPr>
          <a:lstStyle/>
          <a:p>
            <a:pPr marL="0" indent="0">
              <a:buNone/>
            </a:pPr>
            <a:r>
              <a:rPr lang="en-IN" b="1" dirty="0" smtClean="0">
                <a:solidFill>
                  <a:srgbClr val="FF0000"/>
                </a:solidFill>
              </a:rPr>
              <a:t>Components Responsibilities:  </a:t>
            </a:r>
            <a:r>
              <a:rPr lang="en-US" dirty="0"/>
              <a:t>The primary job of a React component is to render its user interface and update it whenever its internal state is changed. In addition to rendering the UI, it manages the events belongs to its user interface. </a:t>
            </a:r>
            <a:r>
              <a:rPr lang="en-US" dirty="0" smtClean="0"/>
              <a:t>In summary,</a:t>
            </a:r>
          </a:p>
          <a:p>
            <a:r>
              <a:rPr lang="en-US" i="1" dirty="0">
                <a:solidFill>
                  <a:srgbClr val="92D050"/>
                </a:solidFill>
              </a:rPr>
              <a:t>Initial rendering of the user interface.</a:t>
            </a:r>
          </a:p>
          <a:p>
            <a:r>
              <a:rPr lang="en-US" i="1" dirty="0">
                <a:solidFill>
                  <a:schemeClr val="accent5">
                    <a:lumMod val="75000"/>
                  </a:schemeClr>
                </a:solidFill>
              </a:rPr>
              <a:t>Management and handling of events.</a:t>
            </a:r>
          </a:p>
          <a:p>
            <a:r>
              <a:rPr lang="en-US" i="1" dirty="0">
                <a:solidFill>
                  <a:srgbClr val="7030A0"/>
                </a:solidFill>
              </a:rPr>
              <a:t>Updating the user interface whenever the internal state is changed.</a:t>
            </a:r>
          </a:p>
          <a:p>
            <a:endParaRPr lang="en-IN" dirty="0"/>
          </a:p>
        </p:txBody>
      </p:sp>
    </p:spTree>
    <p:extLst>
      <p:ext uri="{BB962C8B-B14F-4D97-AF65-F5344CB8AC3E}">
        <p14:creationId xmlns:p14="http://schemas.microsoft.com/office/powerpoint/2010/main" val="50107680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0">
            <a:schemeClr val="accent6"/>
          </a:lnRef>
          <a:fillRef idx="3">
            <a:schemeClr val="accent6"/>
          </a:fillRef>
          <a:effectRef idx="3">
            <a:schemeClr val="accent6"/>
          </a:effectRef>
          <a:fontRef idx="minor">
            <a:schemeClr val="lt1"/>
          </a:fontRef>
        </p:style>
        <p:txBody>
          <a:bodyPr/>
          <a:lstStyle/>
          <a:p>
            <a:r>
              <a:rPr lang="en-IN" dirty="0"/>
              <a:t>Component in React</a:t>
            </a:r>
          </a:p>
        </p:txBody>
      </p:sp>
      <p:sp>
        <p:nvSpPr>
          <p:cNvPr id="3" name="Content Placeholder 2"/>
          <p:cNvSpPr>
            <a:spLocks noGrp="1"/>
          </p:cNvSpPr>
          <p:nvPr>
            <p:ph idx="1"/>
          </p:nvPr>
        </p:nvSpPr>
        <p:spPr/>
        <p:txBody>
          <a:bodyPr>
            <a:normAutofit fontScale="92500" lnSpcReduction="20000"/>
          </a:bodyPr>
          <a:lstStyle/>
          <a:p>
            <a:r>
              <a:rPr lang="en-IN" b="1" dirty="0" smtClean="0">
                <a:solidFill>
                  <a:srgbClr val="FF0000"/>
                </a:solidFill>
              </a:rPr>
              <a:t>How Component Objectives is Achieved?</a:t>
            </a:r>
          </a:p>
          <a:p>
            <a:pPr marL="0" indent="0">
              <a:buNone/>
            </a:pPr>
            <a:r>
              <a:rPr lang="en-US" dirty="0"/>
              <a:t>React component accomplish these feature using three concepts </a:t>
            </a:r>
            <a:r>
              <a:rPr lang="en-US" dirty="0" smtClean="0"/>
              <a:t>−</a:t>
            </a:r>
          </a:p>
          <a:p>
            <a:r>
              <a:rPr lang="en-US" b="1" dirty="0">
                <a:solidFill>
                  <a:srgbClr val="92D050"/>
                </a:solidFill>
              </a:rPr>
              <a:t>Properties</a:t>
            </a:r>
            <a:r>
              <a:rPr lang="en-US" dirty="0"/>
              <a:t> − </a:t>
            </a:r>
            <a:r>
              <a:rPr lang="en-US" i="1" dirty="0"/>
              <a:t>Enables the component to receive input.</a:t>
            </a:r>
          </a:p>
          <a:p>
            <a:r>
              <a:rPr lang="en-US" b="1" dirty="0">
                <a:solidFill>
                  <a:srgbClr val="7030A0"/>
                </a:solidFill>
              </a:rPr>
              <a:t>Events</a:t>
            </a:r>
            <a:r>
              <a:rPr lang="en-US" dirty="0">
                <a:solidFill>
                  <a:srgbClr val="7030A0"/>
                </a:solidFill>
              </a:rPr>
              <a:t> </a:t>
            </a:r>
            <a:r>
              <a:rPr lang="en-US" dirty="0"/>
              <a:t>− </a:t>
            </a:r>
            <a:r>
              <a:rPr lang="en-US" i="1" dirty="0"/>
              <a:t>Enable the component to manage DOM events and end-user interaction.</a:t>
            </a:r>
          </a:p>
          <a:p>
            <a:r>
              <a:rPr lang="en-US" b="1" dirty="0">
                <a:solidFill>
                  <a:srgbClr val="00B0F0"/>
                </a:solidFill>
              </a:rPr>
              <a:t>State</a:t>
            </a:r>
            <a:r>
              <a:rPr lang="en-US" dirty="0">
                <a:solidFill>
                  <a:srgbClr val="00B0F0"/>
                </a:solidFill>
              </a:rPr>
              <a:t> </a:t>
            </a:r>
            <a:r>
              <a:rPr lang="en-US" dirty="0"/>
              <a:t>− </a:t>
            </a:r>
            <a:r>
              <a:rPr lang="en-US" i="1" dirty="0"/>
              <a:t>Enable the component to stay </a:t>
            </a:r>
            <a:r>
              <a:rPr lang="en-US" i="1" dirty="0" err="1"/>
              <a:t>stateful</a:t>
            </a:r>
            <a:r>
              <a:rPr lang="en-US" i="1" dirty="0"/>
              <a:t>. </a:t>
            </a:r>
            <a:r>
              <a:rPr lang="en-US" i="1" dirty="0" err="1"/>
              <a:t>Stateful</a:t>
            </a:r>
            <a:r>
              <a:rPr lang="en-US" i="1" dirty="0"/>
              <a:t> component updates its UI with respect to its state.</a:t>
            </a:r>
          </a:p>
          <a:p>
            <a:endParaRPr lang="en-IN" dirty="0"/>
          </a:p>
        </p:txBody>
      </p:sp>
    </p:spTree>
    <p:extLst>
      <p:ext uri="{BB962C8B-B14F-4D97-AF65-F5344CB8AC3E}">
        <p14:creationId xmlns:p14="http://schemas.microsoft.com/office/powerpoint/2010/main" val="19365927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0">
            <a:schemeClr val="accent6"/>
          </a:lnRef>
          <a:fillRef idx="3">
            <a:schemeClr val="accent6"/>
          </a:fillRef>
          <a:effectRef idx="3">
            <a:schemeClr val="accent6"/>
          </a:effectRef>
          <a:fontRef idx="minor">
            <a:schemeClr val="lt1"/>
          </a:fontRef>
        </p:style>
        <p:txBody>
          <a:bodyPr/>
          <a:lstStyle/>
          <a:p>
            <a:r>
              <a:rPr lang="en-IN" dirty="0" smtClean="0"/>
              <a:t>Component </a:t>
            </a:r>
            <a:r>
              <a:rPr lang="en-IN" dirty="0"/>
              <a:t>in React</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873712120"/>
              </p:ext>
            </p:extLst>
          </p:nvPr>
        </p:nvGraphicFramePr>
        <p:xfrm>
          <a:off x="457200" y="1600200"/>
          <a:ext cx="8229600"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2338102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0">
            <a:schemeClr val="accent6"/>
          </a:lnRef>
          <a:fillRef idx="3">
            <a:schemeClr val="accent6"/>
          </a:fillRef>
          <a:effectRef idx="3">
            <a:schemeClr val="accent6"/>
          </a:effectRef>
          <a:fontRef idx="minor">
            <a:schemeClr val="lt1"/>
          </a:fontRef>
        </p:style>
        <p:txBody>
          <a:bodyPr/>
          <a:lstStyle/>
          <a:p>
            <a:r>
              <a:rPr lang="en-IN" dirty="0"/>
              <a:t>Component in React</a:t>
            </a:r>
          </a:p>
        </p:txBody>
      </p:sp>
      <p:sp>
        <p:nvSpPr>
          <p:cNvPr id="3" name="Content Placeholder 2"/>
          <p:cNvSpPr>
            <a:spLocks noGrp="1"/>
          </p:cNvSpPr>
          <p:nvPr>
            <p:ph idx="1"/>
          </p:nvPr>
        </p:nvSpPr>
        <p:spPr>
          <a:xfrm>
            <a:off x="457200" y="1600201"/>
            <a:ext cx="8229600" cy="2260848"/>
          </a:xfrm>
        </p:spPr>
        <p:txBody>
          <a:bodyPr/>
          <a:lstStyle/>
          <a:p>
            <a:pPr marL="514350" indent="-514350">
              <a:buAutoNum type="arabicPeriod"/>
            </a:pPr>
            <a:r>
              <a:rPr lang="en-IN" b="1" dirty="0" smtClean="0">
                <a:solidFill>
                  <a:srgbClr val="FF0000"/>
                </a:solidFill>
              </a:rPr>
              <a:t>Functional Component:</a:t>
            </a:r>
          </a:p>
          <a:p>
            <a:r>
              <a:rPr lang="en-IN" dirty="0"/>
              <a:t> </a:t>
            </a:r>
            <a:r>
              <a:rPr lang="en-IN" dirty="0" smtClean="0"/>
              <a:t>It is simply </a:t>
            </a:r>
            <a:r>
              <a:rPr lang="en-IN" dirty="0" err="1"/>
              <a:t>javascript</a:t>
            </a:r>
            <a:r>
              <a:rPr lang="en-IN" dirty="0"/>
              <a:t> functions</a:t>
            </a:r>
            <a:r>
              <a:rPr lang="en-IN" dirty="0" smtClean="0"/>
              <a:t>.</a:t>
            </a:r>
          </a:p>
          <a:p>
            <a:r>
              <a:rPr lang="en-US" dirty="0"/>
              <a:t>These functions may or may not receive data as </a:t>
            </a:r>
            <a:r>
              <a:rPr lang="en-US" dirty="0" smtClean="0"/>
              <a:t>parameters.</a:t>
            </a:r>
            <a:endParaRPr lang="en-IN" dirty="0"/>
          </a:p>
        </p:txBody>
      </p:sp>
      <p:sp>
        <p:nvSpPr>
          <p:cNvPr id="4" name="TextBox 3"/>
          <p:cNvSpPr txBox="1"/>
          <p:nvPr/>
        </p:nvSpPr>
        <p:spPr>
          <a:xfrm>
            <a:off x="1907704" y="4005064"/>
            <a:ext cx="5256584" cy="923330"/>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r>
              <a:rPr lang="pt-BR" dirty="0"/>
              <a:t>const Democomponent=()=&gt; </a:t>
            </a:r>
            <a:r>
              <a:rPr lang="pt-BR" dirty="0" smtClean="0"/>
              <a:t>{</a:t>
            </a:r>
          </a:p>
          <a:p>
            <a:r>
              <a:rPr lang="pt-BR" dirty="0" smtClean="0"/>
              <a:t> </a:t>
            </a:r>
            <a:r>
              <a:rPr lang="pt-BR" dirty="0"/>
              <a:t>return &lt;h1&gt;Welcome Message!&lt;/h1&gt;; </a:t>
            </a:r>
            <a:endParaRPr lang="pt-BR" dirty="0" smtClean="0"/>
          </a:p>
          <a:p>
            <a:r>
              <a:rPr lang="pt-BR" dirty="0" smtClean="0"/>
              <a:t>}</a:t>
            </a:r>
            <a:endParaRPr lang="en-IN" dirty="0"/>
          </a:p>
        </p:txBody>
      </p:sp>
    </p:spTree>
    <p:extLst>
      <p:ext uri="{BB962C8B-B14F-4D97-AF65-F5344CB8AC3E}">
        <p14:creationId xmlns:p14="http://schemas.microsoft.com/office/powerpoint/2010/main" val="37502664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0">
            <a:schemeClr val="accent6"/>
          </a:lnRef>
          <a:fillRef idx="3">
            <a:schemeClr val="accent6"/>
          </a:fillRef>
          <a:effectRef idx="3">
            <a:schemeClr val="accent6"/>
          </a:effectRef>
          <a:fontRef idx="minor">
            <a:schemeClr val="lt1"/>
          </a:fontRef>
        </p:style>
        <p:txBody>
          <a:bodyPr/>
          <a:lstStyle/>
          <a:p>
            <a:r>
              <a:rPr lang="en-IN" dirty="0"/>
              <a:t>Component in React</a:t>
            </a:r>
          </a:p>
        </p:txBody>
      </p:sp>
      <p:sp>
        <p:nvSpPr>
          <p:cNvPr id="3" name="Content Placeholder 2"/>
          <p:cNvSpPr>
            <a:spLocks noGrp="1"/>
          </p:cNvSpPr>
          <p:nvPr>
            <p:ph idx="1"/>
          </p:nvPr>
        </p:nvSpPr>
        <p:spPr>
          <a:xfrm>
            <a:off x="457200" y="1600201"/>
            <a:ext cx="8229600" cy="3196952"/>
          </a:xfrm>
        </p:spPr>
        <p:txBody>
          <a:bodyPr>
            <a:normAutofit fontScale="77500" lnSpcReduction="20000"/>
          </a:bodyPr>
          <a:lstStyle/>
          <a:p>
            <a:pPr marL="0" indent="0">
              <a:buNone/>
            </a:pPr>
            <a:r>
              <a:rPr lang="en-IN" b="1" dirty="0" smtClean="0">
                <a:solidFill>
                  <a:srgbClr val="FF0000"/>
                </a:solidFill>
              </a:rPr>
              <a:t>2. Class Component:</a:t>
            </a:r>
          </a:p>
          <a:p>
            <a:r>
              <a:rPr lang="en-US" dirty="0"/>
              <a:t> </a:t>
            </a:r>
            <a:r>
              <a:rPr lang="en-US" dirty="0" smtClean="0"/>
              <a:t>It is a </a:t>
            </a:r>
            <a:r>
              <a:rPr lang="en-US" dirty="0"/>
              <a:t>little more complex than the functional components. </a:t>
            </a:r>
            <a:endParaRPr lang="en-US" dirty="0" smtClean="0"/>
          </a:p>
          <a:p>
            <a:r>
              <a:rPr lang="en-US" dirty="0"/>
              <a:t>The functional components are not aware of the other components in your program whereas the class components can work with each other</a:t>
            </a:r>
            <a:r>
              <a:rPr lang="en-US" dirty="0" smtClean="0"/>
              <a:t>.</a:t>
            </a:r>
          </a:p>
          <a:p>
            <a:r>
              <a:rPr lang="en-US" dirty="0"/>
              <a:t>We can pass data from one class component to other class components. </a:t>
            </a:r>
            <a:endParaRPr lang="en-US" dirty="0" smtClean="0"/>
          </a:p>
          <a:p>
            <a:r>
              <a:rPr lang="en-US" dirty="0"/>
              <a:t> We can use JavaScript </a:t>
            </a:r>
            <a:r>
              <a:rPr lang="en-US" b="1" i="1" dirty="0"/>
              <a:t>ES6 classes </a:t>
            </a:r>
            <a:r>
              <a:rPr lang="en-US" dirty="0"/>
              <a:t>to create class-based components in React. </a:t>
            </a:r>
            <a:endParaRPr lang="en-IN" dirty="0"/>
          </a:p>
        </p:txBody>
      </p:sp>
      <p:sp>
        <p:nvSpPr>
          <p:cNvPr id="4" name="TextBox 3"/>
          <p:cNvSpPr txBox="1"/>
          <p:nvPr/>
        </p:nvSpPr>
        <p:spPr>
          <a:xfrm>
            <a:off x="1452127" y="4978042"/>
            <a:ext cx="5832648" cy="1477328"/>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r>
              <a:rPr lang="en-IN" dirty="0"/>
              <a:t>class </a:t>
            </a:r>
            <a:r>
              <a:rPr lang="en-IN" dirty="0" err="1"/>
              <a:t>Democomponent</a:t>
            </a:r>
            <a:r>
              <a:rPr lang="en-IN" dirty="0"/>
              <a:t> extends </a:t>
            </a:r>
            <a:r>
              <a:rPr lang="en-IN" dirty="0" err="1"/>
              <a:t>React.Component</a:t>
            </a:r>
            <a:r>
              <a:rPr lang="en-IN" dirty="0"/>
              <a:t> { </a:t>
            </a:r>
            <a:endParaRPr lang="en-IN" dirty="0" smtClean="0"/>
          </a:p>
          <a:p>
            <a:r>
              <a:rPr lang="en-IN" dirty="0" smtClean="0"/>
              <a:t>render</a:t>
            </a:r>
            <a:r>
              <a:rPr lang="en-IN" dirty="0"/>
              <a:t>(){ </a:t>
            </a:r>
            <a:endParaRPr lang="en-IN" dirty="0" smtClean="0"/>
          </a:p>
          <a:p>
            <a:r>
              <a:rPr lang="en-IN" dirty="0" smtClean="0"/>
              <a:t>return </a:t>
            </a:r>
            <a:r>
              <a:rPr lang="en-IN" dirty="0"/>
              <a:t>&lt;h1&gt;Welcome Message!&lt;/h1&gt;; </a:t>
            </a:r>
            <a:endParaRPr lang="en-IN" dirty="0" smtClean="0"/>
          </a:p>
          <a:p>
            <a:r>
              <a:rPr lang="en-IN" dirty="0" smtClean="0"/>
              <a:t>}</a:t>
            </a:r>
          </a:p>
          <a:p>
            <a:r>
              <a:rPr lang="en-IN" dirty="0" smtClean="0"/>
              <a:t> </a:t>
            </a:r>
            <a:r>
              <a:rPr lang="en-IN" dirty="0"/>
              <a:t>}</a:t>
            </a:r>
          </a:p>
        </p:txBody>
      </p:sp>
    </p:spTree>
    <p:extLst>
      <p:ext uri="{BB962C8B-B14F-4D97-AF65-F5344CB8AC3E}">
        <p14:creationId xmlns:p14="http://schemas.microsoft.com/office/powerpoint/2010/main" val="287479577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0">
            <a:schemeClr val="accent6"/>
          </a:lnRef>
          <a:fillRef idx="3">
            <a:schemeClr val="accent6"/>
          </a:fillRef>
          <a:effectRef idx="3">
            <a:schemeClr val="accent6"/>
          </a:effectRef>
          <a:fontRef idx="minor">
            <a:schemeClr val="lt1"/>
          </a:fontRef>
        </p:style>
        <p:txBody>
          <a:bodyPr/>
          <a:lstStyle/>
          <a:p>
            <a:r>
              <a:rPr lang="en-IN" dirty="0"/>
              <a:t>Component in React</a:t>
            </a:r>
          </a:p>
        </p:txBody>
      </p:sp>
      <p:sp>
        <p:nvSpPr>
          <p:cNvPr id="3" name="Content Placeholder 2"/>
          <p:cNvSpPr>
            <a:spLocks noGrp="1"/>
          </p:cNvSpPr>
          <p:nvPr>
            <p:ph idx="1"/>
          </p:nvPr>
        </p:nvSpPr>
        <p:spPr/>
        <p:txBody>
          <a:bodyPr/>
          <a:lstStyle/>
          <a:p>
            <a:r>
              <a:rPr lang="en-IN" b="1" dirty="0" smtClean="0">
                <a:solidFill>
                  <a:srgbClr val="FF0000"/>
                </a:solidFill>
              </a:rPr>
              <a:t>Rendering Components:</a:t>
            </a:r>
          </a:p>
          <a:p>
            <a:pPr marL="0" indent="0">
              <a:buNone/>
            </a:pPr>
            <a:r>
              <a:rPr lang="en-IN" dirty="0" smtClean="0"/>
              <a:t>The rendering of component is very simple. We can render in</a:t>
            </a:r>
          </a:p>
          <a:p>
            <a:pPr marL="514350" indent="-514350">
              <a:buAutoNum type="arabicPeriod"/>
            </a:pPr>
            <a:r>
              <a:rPr lang="en-IN" dirty="0" smtClean="0"/>
              <a:t>App.js file</a:t>
            </a:r>
          </a:p>
          <a:p>
            <a:pPr marL="514350" indent="-514350">
              <a:buAutoNum type="arabicPeriod"/>
            </a:pPr>
            <a:r>
              <a:rPr lang="en-IN" dirty="0" smtClean="0"/>
              <a:t>Index.js file</a:t>
            </a:r>
            <a:endParaRPr lang="en-IN" dirty="0"/>
          </a:p>
        </p:txBody>
      </p:sp>
      <p:sp>
        <p:nvSpPr>
          <p:cNvPr id="4" name="TextBox 3"/>
          <p:cNvSpPr txBox="1"/>
          <p:nvPr/>
        </p:nvSpPr>
        <p:spPr>
          <a:xfrm>
            <a:off x="1115616" y="4941168"/>
            <a:ext cx="5760640" cy="369332"/>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r>
              <a:rPr lang="en-IN" dirty="0" err="1"/>
              <a:t>const</a:t>
            </a:r>
            <a:r>
              <a:rPr lang="en-IN" dirty="0"/>
              <a:t> </a:t>
            </a:r>
            <a:r>
              <a:rPr lang="en-IN" dirty="0" err="1"/>
              <a:t>elementName</a:t>
            </a:r>
            <a:r>
              <a:rPr lang="en-IN" dirty="0"/>
              <a:t> = &lt;</a:t>
            </a:r>
            <a:r>
              <a:rPr lang="en-IN" dirty="0" err="1"/>
              <a:t>ComponentName</a:t>
            </a:r>
            <a:r>
              <a:rPr lang="en-IN" dirty="0"/>
              <a:t> /&gt;;</a:t>
            </a:r>
          </a:p>
        </p:txBody>
      </p:sp>
    </p:spTree>
    <p:extLst>
      <p:ext uri="{BB962C8B-B14F-4D97-AF65-F5344CB8AC3E}">
        <p14:creationId xmlns:p14="http://schemas.microsoft.com/office/powerpoint/2010/main" val="115122943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0">
            <a:schemeClr val="accent6"/>
          </a:lnRef>
          <a:fillRef idx="3">
            <a:schemeClr val="accent6"/>
          </a:fillRef>
          <a:effectRef idx="3">
            <a:schemeClr val="accent6"/>
          </a:effectRef>
          <a:fontRef idx="minor">
            <a:schemeClr val="lt1"/>
          </a:fontRef>
        </p:style>
        <p:txBody>
          <a:bodyPr/>
          <a:lstStyle/>
          <a:p>
            <a:r>
              <a:rPr lang="en-IN" dirty="0"/>
              <a:t>Component in React</a:t>
            </a:r>
          </a:p>
        </p:txBody>
      </p:sp>
      <p:sp>
        <p:nvSpPr>
          <p:cNvPr id="3" name="Content Placeholder 2"/>
          <p:cNvSpPr>
            <a:spLocks noGrp="1"/>
          </p:cNvSpPr>
          <p:nvPr>
            <p:ph idx="1"/>
          </p:nvPr>
        </p:nvSpPr>
        <p:spPr/>
        <p:txBody>
          <a:bodyPr/>
          <a:lstStyle/>
          <a:p>
            <a:r>
              <a:rPr lang="en-IN" b="1" dirty="0">
                <a:solidFill>
                  <a:srgbClr val="FF0000"/>
                </a:solidFill>
              </a:rPr>
              <a:t>Rendering </a:t>
            </a:r>
            <a:r>
              <a:rPr lang="en-IN" b="1" dirty="0" smtClean="0">
                <a:solidFill>
                  <a:srgbClr val="FF0000"/>
                </a:solidFill>
              </a:rPr>
              <a:t>Components in App.js:</a:t>
            </a:r>
            <a:endParaRPr lang="en-IN" b="1" dirty="0">
              <a:solidFill>
                <a:srgbClr val="FF0000"/>
              </a:solidFill>
            </a:endParaRPr>
          </a:p>
          <a:p>
            <a:pPr marL="0" indent="0">
              <a:buNone/>
            </a:pPr>
            <a:endParaRPr lang="en-IN"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3439" y="2221194"/>
            <a:ext cx="6906913" cy="45082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204800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0">
            <a:schemeClr val="accent6"/>
          </a:lnRef>
          <a:fillRef idx="3">
            <a:schemeClr val="accent6"/>
          </a:fillRef>
          <a:effectRef idx="3">
            <a:schemeClr val="accent6"/>
          </a:effectRef>
          <a:fontRef idx="minor">
            <a:schemeClr val="lt1"/>
          </a:fontRef>
        </p:style>
        <p:txBody>
          <a:bodyPr/>
          <a:lstStyle/>
          <a:p>
            <a:r>
              <a:rPr lang="en-IN" dirty="0" smtClean="0"/>
              <a:t>Features of React JS</a:t>
            </a:r>
            <a:endParaRPr lang="en-IN" dirty="0"/>
          </a:p>
        </p:txBody>
      </p:sp>
      <p:sp>
        <p:nvSpPr>
          <p:cNvPr id="3" name="Content Placeholder 2"/>
          <p:cNvSpPr>
            <a:spLocks noGrp="1"/>
          </p:cNvSpPr>
          <p:nvPr>
            <p:ph idx="1"/>
          </p:nvPr>
        </p:nvSpPr>
        <p:spPr/>
        <p:txBody>
          <a:bodyPr/>
          <a:lstStyle/>
          <a:p>
            <a:r>
              <a:rPr lang="en-IN" dirty="0" smtClean="0"/>
              <a:t>One way data binding.</a:t>
            </a:r>
          </a:p>
          <a:p>
            <a:r>
              <a:rPr lang="en-IN" dirty="0" smtClean="0"/>
              <a:t>JSX(</a:t>
            </a:r>
            <a:r>
              <a:rPr lang="en-IN" dirty="0" err="1" smtClean="0"/>
              <a:t>Javascript</a:t>
            </a:r>
            <a:r>
              <a:rPr lang="en-IN" dirty="0" smtClean="0"/>
              <a:t> XML)</a:t>
            </a:r>
          </a:p>
          <a:p>
            <a:r>
              <a:rPr lang="en-IN" dirty="0" smtClean="0"/>
              <a:t>Component Based UI</a:t>
            </a:r>
          </a:p>
          <a:p>
            <a:r>
              <a:rPr lang="en-IN" dirty="0" smtClean="0"/>
              <a:t>Virtual DOM</a:t>
            </a:r>
          </a:p>
          <a:p>
            <a:r>
              <a:rPr lang="en-IN" dirty="0" smtClean="0"/>
              <a:t>Performance</a:t>
            </a:r>
          </a:p>
          <a:p>
            <a:r>
              <a:rPr lang="en-IN" dirty="0" smtClean="0"/>
              <a:t>Conditional Statements</a:t>
            </a:r>
            <a:endParaRPr lang="en-IN" dirty="0"/>
          </a:p>
        </p:txBody>
      </p:sp>
    </p:spTree>
    <p:extLst>
      <p:ext uri="{BB962C8B-B14F-4D97-AF65-F5344CB8AC3E}">
        <p14:creationId xmlns:p14="http://schemas.microsoft.com/office/powerpoint/2010/main" val="244155980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0">
            <a:schemeClr val="accent6"/>
          </a:lnRef>
          <a:fillRef idx="3">
            <a:schemeClr val="accent6"/>
          </a:fillRef>
          <a:effectRef idx="3">
            <a:schemeClr val="accent6"/>
          </a:effectRef>
          <a:fontRef idx="minor">
            <a:schemeClr val="lt1"/>
          </a:fontRef>
        </p:style>
        <p:txBody>
          <a:bodyPr/>
          <a:lstStyle/>
          <a:p>
            <a:r>
              <a:rPr lang="en-IN" dirty="0"/>
              <a:t>Component in React</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9592" y="1676805"/>
            <a:ext cx="7344816" cy="4776531"/>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2550263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0">
            <a:schemeClr val="accent6"/>
          </a:lnRef>
          <a:fillRef idx="3">
            <a:schemeClr val="accent6"/>
          </a:fillRef>
          <a:effectRef idx="3">
            <a:schemeClr val="accent6"/>
          </a:effectRef>
          <a:fontRef idx="minor">
            <a:schemeClr val="lt1"/>
          </a:fontRef>
        </p:style>
        <p:txBody>
          <a:bodyPr/>
          <a:lstStyle/>
          <a:p>
            <a:r>
              <a:rPr lang="en-IN" dirty="0"/>
              <a:t>Component in React</a:t>
            </a:r>
          </a:p>
        </p:txBody>
      </p:sp>
      <p:sp>
        <p:nvSpPr>
          <p:cNvPr id="3" name="Content Placeholder 2"/>
          <p:cNvSpPr>
            <a:spLocks noGrp="1"/>
          </p:cNvSpPr>
          <p:nvPr>
            <p:ph idx="1"/>
          </p:nvPr>
        </p:nvSpPr>
        <p:spPr>
          <a:xfrm>
            <a:off x="457200" y="1600201"/>
            <a:ext cx="8229600" cy="676672"/>
          </a:xfrm>
        </p:spPr>
        <p:txBody>
          <a:bodyPr/>
          <a:lstStyle/>
          <a:p>
            <a:r>
              <a:rPr lang="en-IN" dirty="0" smtClean="0"/>
              <a:t>Design Component in separate files:</a:t>
            </a:r>
            <a:endParaRPr lang="en-IN"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2276872"/>
            <a:ext cx="3743325" cy="3514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55976" y="2276872"/>
            <a:ext cx="4098592" cy="32530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1043608" y="6026480"/>
            <a:ext cx="1980766" cy="369332"/>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r>
              <a:rPr lang="en-IN" dirty="0" smtClean="0"/>
              <a:t>leftPanel.js</a:t>
            </a:r>
            <a:endParaRPr lang="en-IN" dirty="0"/>
          </a:p>
        </p:txBody>
      </p:sp>
      <p:sp>
        <p:nvSpPr>
          <p:cNvPr id="7" name="TextBox 6"/>
          <p:cNvSpPr txBox="1"/>
          <p:nvPr/>
        </p:nvSpPr>
        <p:spPr>
          <a:xfrm>
            <a:off x="5414889" y="5994214"/>
            <a:ext cx="1980766" cy="369332"/>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r>
              <a:rPr lang="en-IN" dirty="0" smtClean="0"/>
              <a:t>rightPanel.js</a:t>
            </a:r>
            <a:endParaRPr lang="en-IN" dirty="0"/>
          </a:p>
        </p:txBody>
      </p:sp>
    </p:spTree>
    <p:extLst>
      <p:ext uri="{BB962C8B-B14F-4D97-AF65-F5344CB8AC3E}">
        <p14:creationId xmlns:p14="http://schemas.microsoft.com/office/powerpoint/2010/main" val="137301087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0">
            <a:schemeClr val="accent6"/>
          </a:lnRef>
          <a:fillRef idx="3">
            <a:schemeClr val="accent6"/>
          </a:fillRef>
          <a:effectRef idx="3">
            <a:schemeClr val="accent6"/>
          </a:effectRef>
          <a:fontRef idx="minor">
            <a:schemeClr val="lt1"/>
          </a:fontRef>
        </p:style>
        <p:txBody>
          <a:bodyPr/>
          <a:lstStyle/>
          <a:p>
            <a:r>
              <a:rPr lang="en-IN" dirty="0"/>
              <a:t>Component in React</a:t>
            </a:r>
          </a:p>
        </p:txBody>
      </p:sp>
      <p:sp>
        <p:nvSpPr>
          <p:cNvPr id="4" name="TextBox 3"/>
          <p:cNvSpPr txBox="1"/>
          <p:nvPr/>
        </p:nvSpPr>
        <p:spPr>
          <a:xfrm>
            <a:off x="611560" y="1556792"/>
            <a:ext cx="3384376" cy="4893647"/>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IN" sz="1400" dirty="0"/>
              <a:t>#</a:t>
            </a:r>
            <a:r>
              <a:rPr lang="en-IN" sz="1400" dirty="0" err="1"/>
              <a:t>profile_leftPanel</a:t>
            </a:r>
            <a:r>
              <a:rPr lang="en-IN" sz="1400" dirty="0"/>
              <a:t> {</a:t>
            </a:r>
          </a:p>
          <a:p>
            <a:r>
              <a:rPr lang="en-IN" sz="1400" dirty="0"/>
              <a:t>  width: 150px;</a:t>
            </a:r>
          </a:p>
          <a:p>
            <a:r>
              <a:rPr lang="en-IN" sz="1400" dirty="0"/>
              <a:t>  float: left;</a:t>
            </a:r>
          </a:p>
          <a:p>
            <a:r>
              <a:rPr lang="en-IN" sz="1400" dirty="0"/>
              <a:t>  border-right: 1px solid #666;</a:t>
            </a:r>
          </a:p>
          <a:p>
            <a:r>
              <a:rPr lang="en-IN" sz="1400" dirty="0"/>
              <a:t>  margin-right: 20px;</a:t>
            </a:r>
          </a:p>
          <a:p>
            <a:r>
              <a:rPr lang="en-IN" sz="1400" dirty="0"/>
              <a:t>}</a:t>
            </a:r>
          </a:p>
          <a:p>
            <a:r>
              <a:rPr lang="en-IN" sz="1400" dirty="0"/>
              <a:t/>
            </a:r>
            <a:br>
              <a:rPr lang="en-IN" sz="1400" dirty="0"/>
            </a:br>
            <a:r>
              <a:rPr lang="en-IN" sz="1400" dirty="0"/>
              <a:t>#</a:t>
            </a:r>
            <a:r>
              <a:rPr lang="en-IN" sz="1400" dirty="0" err="1"/>
              <a:t>profile_leftPanel</a:t>
            </a:r>
            <a:r>
              <a:rPr lang="en-IN" sz="1400" dirty="0"/>
              <a:t> </a:t>
            </a:r>
            <a:r>
              <a:rPr lang="en-IN" sz="1400" dirty="0" err="1"/>
              <a:t>li:nth-child</a:t>
            </a:r>
            <a:r>
              <a:rPr lang="en-IN" sz="1400" dirty="0"/>
              <a:t>(odd){</a:t>
            </a:r>
          </a:p>
          <a:p>
            <a:r>
              <a:rPr lang="en-IN" sz="1400" dirty="0"/>
              <a:t>  text-decoration: none;</a:t>
            </a:r>
          </a:p>
          <a:p>
            <a:r>
              <a:rPr lang="en-IN" sz="1400" dirty="0"/>
              <a:t>  border: 0cqi;</a:t>
            </a:r>
          </a:p>
          <a:p>
            <a:r>
              <a:rPr lang="en-IN" sz="1400" dirty="0"/>
              <a:t>  </a:t>
            </a:r>
            <a:r>
              <a:rPr lang="en-IN" sz="1400" dirty="0" err="1"/>
              <a:t>list-style-type:none</a:t>
            </a:r>
            <a:r>
              <a:rPr lang="en-IN" sz="1400" dirty="0"/>
              <a:t>;</a:t>
            </a:r>
          </a:p>
          <a:p>
            <a:r>
              <a:rPr lang="en-IN" sz="1400" dirty="0"/>
              <a:t>  background: #ffe5e5;</a:t>
            </a:r>
          </a:p>
          <a:p>
            <a:r>
              <a:rPr lang="en-IN" sz="1400" dirty="0"/>
              <a:t>  </a:t>
            </a:r>
            <a:r>
              <a:rPr lang="en-IN" sz="1400" dirty="0" err="1"/>
              <a:t>color</a:t>
            </a:r>
            <a:r>
              <a:rPr lang="en-IN" sz="1400" dirty="0"/>
              <a:t>: </a:t>
            </a:r>
            <a:r>
              <a:rPr lang="en-IN" sz="1400" dirty="0" err="1"/>
              <a:t>darkred</a:t>
            </a:r>
            <a:r>
              <a:rPr lang="en-IN" sz="1400" dirty="0"/>
              <a:t>;</a:t>
            </a:r>
          </a:p>
          <a:p>
            <a:r>
              <a:rPr lang="en-IN" sz="1400" dirty="0"/>
              <a:t>}</a:t>
            </a:r>
          </a:p>
          <a:p>
            <a:r>
              <a:rPr lang="en-IN" sz="1400" dirty="0"/>
              <a:t>#</a:t>
            </a:r>
            <a:r>
              <a:rPr lang="en-IN" sz="1400" dirty="0" err="1"/>
              <a:t>profile_leftPanel</a:t>
            </a:r>
            <a:r>
              <a:rPr lang="en-IN" sz="1400" dirty="0"/>
              <a:t> </a:t>
            </a:r>
            <a:r>
              <a:rPr lang="en-IN" sz="1400" dirty="0" err="1"/>
              <a:t>li:nth-child</a:t>
            </a:r>
            <a:r>
              <a:rPr lang="en-IN" sz="1400" dirty="0"/>
              <a:t>(even){</a:t>
            </a:r>
          </a:p>
          <a:p>
            <a:r>
              <a:rPr lang="en-IN" sz="1400" dirty="0"/>
              <a:t>  text-decoration: none;</a:t>
            </a:r>
          </a:p>
          <a:p>
            <a:r>
              <a:rPr lang="en-IN" sz="1400" dirty="0"/>
              <a:t>  border: 0cqi;</a:t>
            </a:r>
          </a:p>
          <a:p>
            <a:r>
              <a:rPr lang="en-IN" sz="1400" dirty="0"/>
              <a:t>  </a:t>
            </a:r>
            <a:r>
              <a:rPr lang="en-IN" sz="1400" dirty="0" err="1"/>
              <a:t>list-style-type:none</a:t>
            </a:r>
            <a:r>
              <a:rPr lang="en-IN" sz="1400" dirty="0"/>
              <a:t>;</a:t>
            </a:r>
          </a:p>
          <a:p>
            <a:r>
              <a:rPr lang="en-IN" sz="1400" dirty="0"/>
              <a:t>  background: #19d496;</a:t>
            </a:r>
          </a:p>
          <a:p>
            <a:r>
              <a:rPr lang="en-IN" sz="1400" dirty="0"/>
              <a:t>  </a:t>
            </a:r>
            <a:r>
              <a:rPr lang="en-IN" sz="1400" dirty="0" err="1"/>
              <a:t>color</a:t>
            </a:r>
            <a:r>
              <a:rPr lang="en-IN" sz="1400" dirty="0"/>
              <a:t>: </a:t>
            </a:r>
            <a:r>
              <a:rPr lang="en-IN" sz="1400" dirty="0" err="1"/>
              <a:t>darkred</a:t>
            </a:r>
            <a:r>
              <a:rPr lang="en-IN" sz="1400" dirty="0"/>
              <a:t>;</a:t>
            </a:r>
          </a:p>
          <a:p>
            <a:r>
              <a:rPr lang="en-IN" sz="1400" dirty="0"/>
              <a:t>}</a:t>
            </a:r>
          </a:p>
          <a:p>
            <a:endParaRPr lang="en-IN" dirty="0"/>
          </a:p>
        </p:txBody>
      </p:sp>
      <p:sp>
        <p:nvSpPr>
          <p:cNvPr id="5" name="TextBox 4"/>
          <p:cNvSpPr txBox="1"/>
          <p:nvPr/>
        </p:nvSpPr>
        <p:spPr>
          <a:xfrm>
            <a:off x="4716016" y="1556792"/>
            <a:ext cx="3456384" cy="4524315"/>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IN" dirty="0"/>
              <a:t>#</a:t>
            </a:r>
            <a:r>
              <a:rPr lang="en-IN" dirty="0" err="1"/>
              <a:t>profile_rightPanel_center</a:t>
            </a:r>
            <a:r>
              <a:rPr lang="en-IN" dirty="0"/>
              <a:t> {</a:t>
            </a:r>
          </a:p>
          <a:p>
            <a:r>
              <a:rPr lang="en-IN" dirty="0"/>
              <a:t>  margin-left: auto;</a:t>
            </a:r>
          </a:p>
          <a:p>
            <a:r>
              <a:rPr lang="en-IN" dirty="0"/>
              <a:t>  margin-right: auto;</a:t>
            </a:r>
          </a:p>
          <a:p>
            <a:r>
              <a:rPr lang="en-IN" dirty="0"/>
              <a:t>  text-align: </a:t>
            </a:r>
            <a:r>
              <a:rPr lang="en-IN" dirty="0" err="1"/>
              <a:t>center</a:t>
            </a:r>
            <a:r>
              <a:rPr lang="en-IN" dirty="0"/>
              <a:t>;</a:t>
            </a:r>
          </a:p>
          <a:p>
            <a:r>
              <a:rPr lang="en-IN" dirty="0"/>
              <a:t>}</a:t>
            </a:r>
          </a:p>
          <a:p>
            <a:r>
              <a:rPr lang="en-IN" dirty="0"/>
              <a:t/>
            </a:r>
            <a:br>
              <a:rPr lang="en-IN" dirty="0"/>
            </a:br>
            <a:r>
              <a:rPr lang="en-IN" dirty="0"/>
              <a:t>#</a:t>
            </a:r>
            <a:r>
              <a:rPr lang="en-IN" dirty="0" err="1"/>
              <a:t>recentStatus</a:t>
            </a:r>
            <a:r>
              <a:rPr lang="en-IN" dirty="0"/>
              <a:t> {</a:t>
            </a:r>
          </a:p>
          <a:p>
            <a:r>
              <a:rPr lang="en-IN" dirty="0"/>
              <a:t>  width: 400px;</a:t>
            </a:r>
          </a:p>
          <a:p>
            <a:r>
              <a:rPr lang="en-IN" dirty="0"/>
              <a:t>  text-align: </a:t>
            </a:r>
            <a:r>
              <a:rPr lang="en-IN" dirty="0" err="1"/>
              <a:t>center</a:t>
            </a:r>
            <a:r>
              <a:rPr lang="en-IN" dirty="0"/>
              <a:t>;</a:t>
            </a:r>
          </a:p>
          <a:p>
            <a:r>
              <a:rPr lang="en-IN" dirty="0"/>
              <a:t>  display: inline;</a:t>
            </a:r>
          </a:p>
          <a:p>
            <a:r>
              <a:rPr lang="en-IN" dirty="0"/>
              <a:t>}</a:t>
            </a:r>
          </a:p>
          <a:p>
            <a:r>
              <a:rPr lang="en-IN" dirty="0"/>
              <a:t/>
            </a:r>
            <a:br>
              <a:rPr lang="en-IN" dirty="0"/>
            </a:br>
            <a:r>
              <a:rPr lang="en-IN" dirty="0"/>
              <a:t>.text-align{</a:t>
            </a:r>
          </a:p>
          <a:p>
            <a:r>
              <a:rPr lang="en-IN" dirty="0"/>
              <a:t>  text-align: left;</a:t>
            </a:r>
          </a:p>
          <a:p>
            <a:r>
              <a:rPr lang="en-IN" dirty="0"/>
              <a:t>}</a:t>
            </a:r>
          </a:p>
          <a:p>
            <a:endParaRPr lang="en-IN" dirty="0"/>
          </a:p>
        </p:txBody>
      </p:sp>
    </p:spTree>
    <p:extLst>
      <p:ext uri="{BB962C8B-B14F-4D97-AF65-F5344CB8AC3E}">
        <p14:creationId xmlns:p14="http://schemas.microsoft.com/office/powerpoint/2010/main" val="152692327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0">
            <a:schemeClr val="accent6"/>
          </a:lnRef>
          <a:fillRef idx="3">
            <a:schemeClr val="accent6"/>
          </a:fillRef>
          <a:effectRef idx="3">
            <a:schemeClr val="accent6"/>
          </a:effectRef>
          <a:fontRef idx="minor">
            <a:schemeClr val="lt1"/>
          </a:fontRef>
        </p:style>
        <p:txBody>
          <a:bodyPr/>
          <a:lstStyle/>
          <a:p>
            <a:r>
              <a:rPr lang="en-IN" dirty="0"/>
              <a:t>Component in React</a:t>
            </a: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584" y="1556793"/>
            <a:ext cx="5616624" cy="27363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576" y="4509120"/>
            <a:ext cx="6448425" cy="1781175"/>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2339752" y="2852936"/>
            <a:ext cx="1296144" cy="21602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p:cNvSpPr txBox="1"/>
          <p:nvPr/>
        </p:nvSpPr>
        <p:spPr>
          <a:xfrm>
            <a:off x="6732240" y="2420888"/>
            <a:ext cx="2232248" cy="369332"/>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r>
              <a:rPr lang="en-IN" dirty="0" smtClean="0"/>
              <a:t>Rendering in App.js</a:t>
            </a:r>
            <a:endParaRPr lang="en-IN" dirty="0"/>
          </a:p>
        </p:txBody>
      </p:sp>
      <p:cxnSp>
        <p:nvCxnSpPr>
          <p:cNvPr id="7" name="Straight Arrow Connector 6"/>
          <p:cNvCxnSpPr>
            <a:stCxn id="5" idx="1"/>
          </p:cNvCxnSpPr>
          <p:nvPr/>
        </p:nvCxnSpPr>
        <p:spPr>
          <a:xfrm flipH="1">
            <a:off x="3635896" y="2605554"/>
            <a:ext cx="3096344" cy="355394"/>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5506774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0">
            <a:schemeClr val="accent6"/>
          </a:lnRef>
          <a:fillRef idx="3">
            <a:schemeClr val="accent6"/>
          </a:fillRef>
          <a:effectRef idx="3">
            <a:schemeClr val="accent6"/>
          </a:effectRef>
          <a:fontRef idx="minor">
            <a:schemeClr val="lt1"/>
          </a:fontRef>
        </p:style>
        <p:txBody>
          <a:bodyPr/>
          <a:lstStyle/>
          <a:p>
            <a:r>
              <a:rPr lang="en-IN" dirty="0"/>
              <a:t>Component in React</a:t>
            </a: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9592" y="1772816"/>
            <a:ext cx="7351123" cy="39604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3707904" y="6065710"/>
            <a:ext cx="1440160" cy="369332"/>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r>
              <a:rPr lang="en-IN" dirty="0" smtClean="0"/>
              <a:t>Index.js</a:t>
            </a:r>
            <a:endParaRPr lang="en-IN" dirty="0"/>
          </a:p>
        </p:txBody>
      </p:sp>
    </p:spTree>
    <p:extLst>
      <p:ext uri="{BB962C8B-B14F-4D97-AF65-F5344CB8AC3E}">
        <p14:creationId xmlns:p14="http://schemas.microsoft.com/office/powerpoint/2010/main" val="236765006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0">
            <a:schemeClr val="accent6"/>
          </a:lnRef>
          <a:fillRef idx="3">
            <a:schemeClr val="accent6"/>
          </a:fillRef>
          <a:effectRef idx="3">
            <a:schemeClr val="accent6"/>
          </a:effectRef>
          <a:fontRef idx="minor">
            <a:schemeClr val="lt1"/>
          </a:fontRef>
        </p:style>
        <p:txBody>
          <a:bodyPr/>
          <a:lstStyle/>
          <a:p>
            <a:r>
              <a:rPr lang="en-IN" dirty="0" smtClean="0"/>
              <a:t>Naming Conventions </a:t>
            </a:r>
            <a:r>
              <a:rPr lang="en-IN" dirty="0"/>
              <a:t>in React</a:t>
            </a:r>
          </a:p>
        </p:txBody>
      </p:sp>
      <p:sp>
        <p:nvSpPr>
          <p:cNvPr id="3" name="Content Placeholder 2"/>
          <p:cNvSpPr>
            <a:spLocks noGrp="1"/>
          </p:cNvSpPr>
          <p:nvPr>
            <p:ph idx="1"/>
          </p:nvPr>
        </p:nvSpPr>
        <p:spPr/>
        <p:txBody>
          <a:bodyPr/>
          <a:lstStyle/>
          <a:p>
            <a:pPr marL="0" indent="0">
              <a:buNone/>
            </a:pPr>
            <a:r>
              <a:rPr lang="en-US" b="1" dirty="0"/>
              <a:t>In React applications, there are 3 most common naming conventions:</a:t>
            </a:r>
            <a:endParaRPr lang="en-US" dirty="0"/>
          </a:p>
          <a:p>
            <a:r>
              <a:rPr lang="en-US" dirty="0"/>
              <a:t>Camel case for file names, and </a:t>
            </a:r>
            <a:r>
              <a:rPr lang="en-US" dirty="0" err="1"/>
              <a:t>pascal</a:t>
            </a:r>
            <a:r>
              <a:rPr lang="en-US" dirty="0"/>
              <a:t> case for component </a:t>
            </a:r>
            <a:r>
              <a:rPr lang="en-US" dirty="0" smtClean="0"/>
              <a:t>names</a:t>
            </a:r>
            <a:endParaRPr lang="en-US" dirty="0"/>
          </a:p>
          <a:p>
            <a:r>
              <a:rPr lang="en-US" dirty="0"/>
              <a:t>Kebab case for file names, and </a:t>
            </a:r>
            <a:r>
              <a:rPr lang="en-US" dirty="0" err="1"/>
              <a:t>pascal</a:t>
            </a:r>
            <a:r>
              <a:rPr lang="en-US" dirty="0"/>
              <a:t> case for component names</a:t>
            </a:r>
          </a:p>
          <a:p>
            <a:r>
              <a:rPr lang="en-US" dirty="0"/>
              <a:t>Pascal case for both file names, and component names</a:t>
            </a:r>
          </a:p>
          <a:p>
            <a:pPr marL="0" indent="0">
              <a:buNone/>
            </a:pPr>
            <a:endParaRPr lang="en-IN" dirty="0"/>
          </a:p>
        </p:txBody>
      </p:sp>
    </p:spTree>
    <p:extLst>
      <p:ext uri="{BB962C8B-B14F-4D97-AF65-F5344CB8AC3E}">
        <p14:creationId xmlns:p14="http://schemas.microsoft.com/office/powerpoint/2010/main" val="285217184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0">
            <a:schemeClr val="accent6"/>
          </a:lnRef>
          <a:fillRef idx="3">
            <a:schemeClr val="accent6"/>
          </a:fillRef>
          <a:effectRef idx="3">
            <a:schemeClr val="accent6"/>
          </a:effectRef>
          <a:fontRef idx="minor">
            <a:schemeClr val="lt1"/>
          </a:fontRef>
        </p:style>
        <p:txBody>
          <a:bodyPr/>
          <a:lstStyle/>
          <a:p>
            <a:r>
              <a:rPr lang="en-IN" dirty="0"/>
              <a:t>Component in React</a:t>
            </a:r>
          </a:p>
        </p:txBody>
      </p:sp>
      <p:sp>
        <p:nvSpPr>
          <p:cNvPr id="3" name="Content Placeholder 2"/>
          <p:cNvSpPr>
            <a:spLocks noGrp="1"/>
          </p:cNvSpPr>
          <p:nvPr>
            <p:ph idx="1"/>
          </p:nvPr>
        </p:nvSpPr>
        <p:spPr/>
        <p:txBody>
          <a:bodyPr>
            <a:normAutofit fontScale="85000" lnSpcReduction="20000"/>
          </a:bodyPr>
          <a:lstStyle/>
          <a:p>
            <a:r>
              <a:rPr lang="en-IN" b="1" dirty="0" smtClean="0">
                <a:solidFill>
                  <a:srgbClr val="FF0000"/>
                </a:solidFill>
              </a:rPr>
              <a:t>Camel Case: </a:t>
            </a:r>
            <a:r>
              <a:rPr lang="en-US" dirty="0" smtClean="0"/>
              <a:t>Camel </a:t>
            </a:r>
            <a:r>
              <a:rPr lang="en-US" dirty="0"/>
              <a:t>case is the practice of writing phrases without spaces or punctuation, indicating the separation of words with a single capitalized letter</a:t>
            </a:r>
            <a:r>
              <a:rPr lang="en-US" dirty="0" smtClean="0"/>
              <a:t>. Example:</a:t>
            </a:r>
            <a:r>
              <a:rPr lang="en-IN" b="1" dirty="0" err="1" smtClean="0"/>
              <a:t>appContainer</a:t>
            </a:r>
            <a:r>
              <a:rPr lang="en-IN" b="1" dirty="0" smtClean="0"/>
              <a:t>.</a:t>
            </a:r>
          </a:p>
          <a:p>
            <a:r>
              <a:rPr lang="en-US" b="1" dirty="0">
                <a:solidFill>
                  <a:srgbClr val="FF0000"/>
                </a:solidFill>
              </a:rPr>
              <a:t>Kebab </a:t>
            </a:r>
            <a:r>
              <a:rPr lang="en-US" b="1" dirty="0" smtClean="0">
                <a:solidFill>
                  <a:srgbClr val="FF0000"/>
                </a:solidFill>
              </a:rPr>
              <a:t>case</a:t>
            </a:r>
            <a:r>
              <a:rPr lang="en-US" b="1" dirty="0">
                <a:solidFill>
                  <a:srgbClr val="FF0000"/>
                </a:solidFill>
              </a:rPr>
              <a:t>: </a:t>
            </a:r>
            <a:r>
              <a:rPr lang="en-US" dirty="0"/>
              <a:t>Kebab case is a programming variable naming convention where a developer replaces the spaces between words with a dash. </a:t>
            </a:r>
            <a:r>
              <a:rPr lang="en-US" dirty="0" smtClean="0"/>
              <a:t>Example: </a:t>
            </a:r>
            <a:r>
              <a:rPr lang="en-IN" b="1" dirty="0" smtClean="0"/>
              <a:t>app-container.</a:t>
            </a:r>
          </a:p>
          <a:p>
            <a:r>
              <a:rPr lang="en-US" b="1" dirty="0">
                <a:solidFill>
                  <a:srgbClr val="FF0000"/>
                </a:solidFill>
              </a:rPr>
              <a:t>Pascal </a:t>
            </a:r>
            <a:r>
              <a:rPr lang="en-US" b="1" dirty="0" smtClean="0">
                <a:solidFill>
                  <a:srgbClr val="FF0000"/>
                </a:solidFill>
              </a:rPr>
              <a:t>case:</a:t>
            </a:r>
            <a:r>
              <a:rPr lang="en-US" b="1" dirty="0">
                <a:solidFill>
                  <a:srgbClr val="FF0000"/>
                </a:solidFill>
              </a:rPr>
              <a:t> </a:t>
            </a:r>
            <a:r>
              <a:rPr lang="en-US" dirty="0"/>
              <a:t>Pascal case is following the same format as the camel case. In addition, it requires the first letter to be uppercase as well, while the camel case does </a:t>
            </a:r>
            <a:r>
              <a:rPr lang="en-US" dirty="0" err="1" smtClean="0"/>
              <a:t>not.Example</a:t>
            </a:r>
            <a:r>
              <a:rPr lang="en-US" dirty="0" smtClean="0"/>
              <a:t>: </a:t>
            </a:r>
            <a:r>
              <a:rPr lang="en-IN" b="1" dirty="0" err="1" smtClean="0"/>
              <a:t>AppContainer</a:t>
            </a:r>
            <a:r>
              <a:rPr lang="en-IN" b="1" dirty="0" smtClean="0"/>
              <a:t>.</a:t>
            </a:r>
            <a:endParaRPr lang="en-IN" b="1" dirty="0"/>
          </a:p>
        </p:txBody>
      </p:sp>
    </p:spTree>
    <p:extLst>
      <p:ext uri="{BB962C8B-B14F-4D97-AF65-F5344CB8AC3E}">
        <p14:creationId xmlns:p14="http://schemas.microsoft.com/office/powerpoint/2010/main" val="73056845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0">
            <a:schemeClr val="accent6"/>
          </a:lnRef>
          <a:fillRef idx="3">
            <a:schemeClr val="accent6"/>
          </a:fillRef>
          <a:effectRef idx="3">
            <a:schemeClr val="accent6"/>
          </a:effectRef>
          <a:fontRef idx="minor">
            <a:schemeClr val="lt1"/>
          </a:fontRef>
        </p:style>
        <p:txBody>
          <a:bodyPr/>
          <a:lstStyle/>
          <a:p>
            <a:r>
              <a:rPr lang="en-IN" dirty="0"/>
              <a:t>Component in React</a:t>
            </a:r>
          </a:p>
        </p:txBody>
      </p:sp>
      <p:sp>
        <p:nvSpPr>
          <p:cNvPr id="3" name="Content Placeholder 2"/>
          <p:cNvSpPr>
            <a:spLocks noGrp="1"/>
          </p:cNvSpPr>
          <p:nvPr>
            <p:ph idx="1"/>
          </p:nvPr>
        </p:nvSpPr>
        <p:spPr>
          <a:xfrm>
            <a:off x="457200" y="1600201"/>
            <a:ext cx="8229600" cy="676672"/>
          </a:xfrm>
        </p:spPr>
        <p:txBody>
          <a:bodyPr>
            <a:normAutofit/>
          </a:bodyPr>
          <a:lstStyle/>
          <a:p>
            <a:r>
              <a:rPr lang="en-IN" b="1" dirty="0" smtClean="0"/>
              <a:t>Class Component:</a:t>
            </a:r>
            <a:endParaRPr lang="en-IN" b="1"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3" y="2276872"/>
            <a:ext cx="3888432" cy="36724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2284781"/>
            <a:ext cx="4076303" cy="37908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1259632" y="6117150"/>
            <a:ext cx="2232247" cy="369332"/>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r>
              <a:rPr lang="en-IN" dirty="0" smtClean="0"/>
              <a:t>LeftPanelClass.js</a:t>
            </a:r>
            <a:endParaRPr lang="en-IN" dirty="0"/>
          </a:p>
        </p:txBody>
      </p:sp>
      <p:sp>
        <p:nvSpPr>
          <p:cNvPr id="7" name="TextBox 6"/>
          <p:cNvSpPr txBox="1"/>
          <p:nvPr/>
        </p:nvSpPr>
        <p:spPr>
          <a:xfrm>
            <a:off x="5436096" y="6275650"/>
            <a:ext cx="2232248" cy="369332"/>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r>
              <a:rPr lang="en-IN" dirty="0" smtClean="0"/>
              <a:t>RightPanelClass.js</a:t>
            </a:r>
            <a:endParaRPr lang="en-IN" dirty="0"/>
          </a:p>
        </p:txBody>
      </p:sp>
    </p:spTree>
    <p:extLst>
      <p:ext uri="{BB962C8B-B14F-4D97-AF65-F5344CB8AC3E}">
        <p14:creationId xmlns:p14="http://schemas.microsoft.com/office/powerpoint/2010/main" val="291324355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0">
            <a:schemeClr val="accent6"/>
          </a:lnRef>
          <a:fillRef idx="3">
            <a:schemeClr val="accent6"/>
          </a:fillRef>
          <a:effectRef idx="3">
            <a:schemeClr val="accent6"/>
          </a:effectRef>
          <a:fontRef idx="minor">
            <a:schemeClr val="lt1"/>
          </a:fontRef>
        </p:style>
        <p:txBody>
          <a:bodyPr/>
          <a:lstStyle/>
          <a:p>
            <a:r>
              <a:rPr lang="en-IN" dirty="0"/>
              <a:t>Component in React</a:t>
            </a:r>
          </a:p>
        </p:txBody>
      </p:sp>
      <p:pic>
        <p:nvPicPr>
          <p:cNvPr id="205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439209" y="1700808"/>
            <a:ext cx="3878580" cy="2560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1011" y="4581128"/>
            <a:ext cx="6381750" cy="1790700"/>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6588224" y="2060848"/>
            <a:ext cx="994537" cy="369332"/>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r>
              <a:rPr lang="en-IN" dirty="0" smtClean="0"/>
              <a:t>App.js</a:t>
            </a:r>
            <a:endParaRPr lang="en-IN" dirty="0"/>
          </a:p>
        </p:txBody>
      </p:sp>
    </p:spTree>
    <p:extLst>
      <p:ext uri="{BB962C8B-B14F-4D97-AF65-F5344CB8AC3E}">
        <p14:creationId xmlns:p14="http://schemas.microsoft.com/office/powerpoint/2010/main" val="220593828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0">
            <a:schemeClr val="accent6"/>
          </a:lnRef>
          <a:fillRef idx="3">
            <a:schemeClr val="accent6"/>
          </a:fillRef>
          <a:effectRef idx="3">
            <a:schemeClr val="accent6"/>
          </a:effectRef>
          <a:fontRef idx="minor">
            <a:schemeClr val="lt1"/>
          </a:fontRef>
        </p:style>
        <p:txBody>
          <a:bodyPr/>
          <a:lstStyle/>
          <a:p>
            <a:r>
              <a:rPr lang="en-IN" dirty="0" smtClean="0"/>
              <a:t>State and Props in React</a:t>
            </a:r>
            <a:endParaRPr lang="en-IN" dirty="0"/>
          </a:p>
        </p:txBody>
      </p:sp>
      <p:sp>
        <p:nvSpPr>
          <p:cNvPr id="3" name="Content Placeholder 2"/>
          <p:cNvSpPr>
            <a:spLocks noGrp="1"/>
          </p:cNvSpPr>
          <p:nvPr>
            <p:ph idx="1"/>
          </p:nvPr>
        </p:nvSpPr>
        <p:spPr/>
        <p:txBody>
          <a:bodyPr>
            <a:normAutofit fontScale="92500" lnSpcReduction="10000"/>
          </a:bodyPr>
          <a:lstStyle/>
          <a:p>
            <a:pPr marL="0" indent="0">
              <a:buNone/>
            </a:pPr>
            <a:r>
              <a:rPr lang="en-IN" b="1" dirty="0" smtClean="0">
                <a:solidFill>
                  <a:srgbClr val="FF0000"/>
                </a:solidFill>
              </a:rPr>
              <a:t>What is state?</a:t>
            </a:r>
          </a:p>
          <a:p>
            <a:r>
              <a:rPr lang="en-US" dirty="0"/>
              <a:t>The state is a built-in React object that is used to contain data or information about the </a:t>
            </a:r>
            <a:r>
              <a:rPr lang="en-US" dirty="0">
                <a:hlinkClick r:id="rId2" tooltip="component."/>
              </a:rPr>
              <a:t>component.</a:t>
            </a:r>
            <a:r>
              <a:rPr lang="en-US" dirty="0"/>
              <a:t> </a:t>
            </a:r>
            <a:endParaRPr lang="en-US" dirty="0" smtClean="0"/>
          </a:p>
          <a:p>
            <a:r>
              <a:rPr lang="en-US" dirty="0"/>
              <a:t>A component’s state can change over time; whenever it changes, the component re-renders</a:t>
            </a:r>
            <a:r>
              <a:rPr lang="en-US" dirty="0" smtClean="0"/>
              <a:t>.</a:t>
            </a:r>
          </a:p>
          <a:p>
            <a:r>
              <a:rPr lang="en-US" dirty="0"/>
              <a:t>The change in state can happen as a response to user action or system-generated events and these changes determine the behavior of the component and how it will render.  </a:t>
            </a:r>
            <a:endParaRPr lang="en-IN" dirty="0"/>
          </a:p>
        </p:txBody>
      </p:sp>
    </p:spTree>
    <p:extLst>
      <p:ext uri="{BB962C8B-B14F-4D97-AF65-F5344CB8AC3E}">
        <p14:creationId xmlns:p14="http://schemas.microsoft.com/office/powerpoint/2010/main" val="18014509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0">
            <a:schemeClr val="accent6"/>
          </a:lnRef>
          <a:fillRef idx="3">
            <a:schemeClr val="accent6"/>
          </a:fillRef>
          <a:effectRef idx="3">
            <a:schemeClr val="accent6"/>
          </a:effectRef>
          <a:fontRef idx="minor">
            <a:schemeClr val="lt1"/>
          </a:fontRef>
        </p:style>
        <p:txBody>
          <a:bodyPr/>
          <a:lstStyle/>
          <a:p>
            <a:r>
              <a:rPr lang="en-IN" dirty="0" smtClean="0"/>
              <a:t>Angular </a:t>
            </a:r>
            <a:r>
              <a:rPr lang="en-IN" dirty="0" err="1" smtClean="0"/>
              <a:t>Vs</a:t>
            </a:r>
            <a:r>
              <a:rPr lang="en-IN" dirty="0" smtClean="0"/>
              <a:t> React</a:t>
            </a:r>
            <a:endParaRPr lang="en-IN"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528260470"/>
              </p:ext>
            </p:extLst>
          </p:nvPr>
        </p:nvGraphicFramePr>
        <p:xfrm>
          <a:off x="1043608" y="2132856"/>
          <a:ext cx="7056783" cy="3848161"/>
        </p:xfrm>
        <a:graphic>
          <a:graphicData uri="http://schemas.openxmlformats.org/drawingml/2006/table">
            <a:tbl>
              <a:tblPr/>
              <a:tblGrid>
                <a:gridCol w="2352261"/>
                <a:gridCol w="2352261"/>
                <a:gridCol w="2352261"/>
              </a:tblGrid>
              <a:tr h="99946">
                <a:tc>
                  <a:txBody>
                    <a:bodyPr/>
                    <a:lstStyle/>
                    <a:p>
                      <a:pPr fontAlgn="ctr"/>
                      <a:r>
                        <a:rPr lang="en-IN" sz="1100" b="1" dirty="0">
                          <a:effectLst/>
                        </a:rPr>
                        <a:t>Basis of Distinction</a:t>
                      </a:r>
                      <a:endParaRPr lang="en-IN" sz="1100" dirty="0">
                        <a:effectLst/>
                      </a:endParaRPr>
                    </a:p>
                  </a:txBody>
                  <a:tcPr marL="53881" marR="53881" marT="26940" marB="26940" anchor="ctr">
                    <a:lnL>
                      <a:noFill/>
                    </a:lnL>
                    <a:lnR>
                      <a:noFill/>
                    </a:lnR>
                    <a:lnT>
                      <a:noFill/>
                    </a:lnT>
                    <a:lnB>
                      <a:noFill/>
                    </a:lnB>
                    <a:solidFill>
                      <a:schemeClr val="tx2">
                        <a:lumMod val="20000"/>
                        <a:lumOff val="80000"/>
                      </a:schemeClr>
                    </a:solidFill>
                  </a:tcPr>
                </a:tc>
                <a:tc>
                  <a:txBody>
                    <a:bodyPr/>
                    <a:lstStyle/>
                    <a:p>
                      <a:pPr fontAlgn="ctr"/>
                      <a:r>
                        <a:rPr lang="en-IN" sz="1100" b="1" dirty="0">
                          <a:effectLst/>
                        </a:rPr>
                        <a:t>Angular</a:t>
                      </a:r>
                      <a:endParaRPr lang="en-IN" sz="1100" dirty="0">
                        <a:effectLst/>
                      </a:endParaRPr>
                    </a:p>
                  </a:txBody>
                  <a:tcPr marL="53881" marR="53881" marT="26940" marB="26940" anchor="ctr">
                    <a:lnL>
                      <a:noFill/>
                    </a:lnL>
                    <a:lnR>
                      <a:noFill/>
                    </a:lnR>
                    <a:lnT>
                      <a:noFill/>
                    </a:lnT>
                    <a:lnB>
                      <a:noFill/>
                    </a:lnB>
                    <a:solidFill>
                      <a:schemeClr val="tx2">
                        <a:lumMod val="20000"/>
                        <a:lumOff val="80000"/>
                      </a:schemeClr>
                    </a:solidFill>
                  </a:tcPr>
                </a:tc>
                <a:tc>
                  <a:txBody>
                    <a:bodyPr/>
                    <a:lstStyle/>
                    <a:p>
                      <a:pPr fontAlgn="ctr"/>
                      <a:r>
                        <a:rPr lang="en-IN" sz="1100" b="1" dirty="0">
                          <a:effectLst/>
                        </a:rPr>
                        <a:t>React</a:t>
                      </a:r>
                      <a:endParaRPr lang="en-IN" sz="1100" dirty="0">
                        <a:effectLst/>
                      </a:endParaRPr>
                    </a:p>
                  </a:txBody>
                  <a:tcPr marL="53881" marR="53881" marT="26940" marB="26940" anchor="ctr">
                    <a:lnL>
                      <a:noFill/>
                    </a:lnL>
                    <a:lnR>
                      <a:noFill/>
                    </a:lnR>
                    <a:lnT>
                      <a:noFill/>
                    </a:lnT>
                    <a:lnB>
                      <a:noFill/>
                    </a:lnB>
                    <a:solidFill>
                      <a:schemeClr val="tx2">
                        <a:lumMod val="20000"/>
                        <a:lumOff val="80000"/>
                      </a:schemeClr>
                    </a:solidFill>
                  </a:tcPr>
                </a:tc>
              </a:tr>
              <a:tr h="1794704">
                <a:tc>
                  <a:txBody>
                    <a:bodyPr/>
                    <a:lstStyle/>
                    <a:p>
                      <a:pPr fontAlgn="ctr"/>
                      <a:r>
                        <a:rPr lang="en-IN" sz="1400" b="1" dirty="0">
                          <a:effectLst/>
                        </a:rPr>
                        <a:t>Purpose</a:t>
                      </a:r>
                      <a:endParaRPr lang="en-IN" sz="1400" dirty="0">
                        <a:effectLst/>
                      </a:endParaRPr>
                    </a:p>
                  </a:txBody>
                  <a:tcPr marL="53881" marR="53881" marT="26940" marB="26940" anchor="ctr">
                    <a:lnL>
                      <a:noFill/>
                    </a:lnL>
                    <a:lnR>
                      <a:noFill/>
                    </a:lnR>
                    <a:lnT>
                      <a:noFill/>
                    </a:lnT>
                    <a:lnB>
                      <a:noFill/>
                    </a:lnB>
                    <a:solidFill>
                      <a:schemeClr val="tx2">
                        <a:lumMod val="60000"/>
                        <a:lumOff val="40000"/>
                      </a:schemeClr>
                    </a:solidFill>
                  </a:tcPr>
                </a:tc>
                <a:tc>
                  <a:txBody>
                    <a:bodyPr/>
                    <a:lstStyle/>
                    <a:p>
                      <a:pPr fontAlgn="ctr"/>
                      <a:r>
                        <a:rPr lang="en-US" sz="1400" dirty="0">
                          <a:effectLst/>
                        </a:rPr>
                        <a:t>Full-featured Framework – provides a strong opinion on how your application should be designed, as well as a number of tiny libraries that aid in the development of complex applications.</a:t>
                      </a:r>
                    </a:p>
                  </a:txBody>
                  <a:tcPr marL="53881" marR="53881" marT="26940" marB="26940" anchor="ctr">
                    <a:lnL>
                      <a:noFill/>
                    </a:lnL>
                    <a:lnR>
                      <a:noFill/>
                    </a:lnR>
                    <a:lnT>
                      <a:noFill/>
                    </a:lnT>
                    <a:lnB>
                      <a:noFill/>
                    </a:lnB>
                    <a:solidFill>
                      <a:schemeClr val="tx2">
                        <a:lumMod val="60000"/>
                        <a:lumOff val="40000"/>
                      </a:schemeClr>
                    </a:solidFill>
                  </a:tcPr>
                </a:tc>
                <a:tc>
                  <a:txBody>
                    <a:bodyPr/>
                    <a:lstStyle/>
                    <a:p>
                      <a:pPr fontAlgn="ctr"/>
                      <a:r>
                        <a:rPr lang="en-US" sz="1400" dirty="0">
                          <a:effectLst/>
                        </a:rPr>
                        <a:t>The library is only concerned with UI components. MVC design requires Flux to implement, but it provides you more flexibility in how you wish to </a:t>
                      </a:r>
                      <a:r>
                        <a:rPr lang="en-US" sz="1400" dirty="0" smtClean="0">
                          <a:effectLst/>
                        </a:rPr>
                        <a:t>organize </a:t>
                      </a:r>
                      <a:r>
                        <a:rPr lang="en-US" sz="1400" dirty="0">
                          <a:effectLst/>
                        </a:rPr>
                        <a:t>your code.</a:t>
                      </a:r>
                    </a:p>
                  </a:txBody>
                  <a:tcPr marL="53881" marR="53881" marT="26940" marB="26940" anchor="ctr">
                    <a:lnL>
                      <a:noFill/>
                    </a:lnL>
                    <a:lnR>
                      <a:noFill/>
                    </a:lnR>
                    <a:lnT>
                      <a:noFill/>
                    </a:lnT>
                    <a:lnB>
                      <a:noFill/>
                    </a:lnB>
                    <a:solidFill>
                      <a:schemeClr val="tx2">
                        <a:lumMod val="60000"/>
                        <a:lumOff val="40000"/>
                      </a:schemeClr>
                    </a:solidFill>
                  </a:tcPr>
                </a:tc>
              </a:tr>
              <a:tr h="1831937">
                <a:tc>
                  <a:txBody>
                    <a:bodyPr/>
                    <a:lstStyle/>
                    <a:p>
                      <a:pPr fontAlgn="ctr"/>
                      <a:r>
                        <a:rPr lang="en-IN" sz="1400" b="1" dirty="0">
                          <a:effectLst/>
                        </a:rPr>
                        <a:t>Data binding</a:t>
                      </a:r>
                      <a:endParaRPr lang="en-IN" sz="1400" dirty="0">
                        <a:effectLst/>
                      </a:endParaRPr>
                    </a:p>
                  </a:txBody>
                  <a:tcPr marL="53881" marR="53881" marT="26940" marB="26940" anchor="ctr">
                    <a:lnL>
                      <a:noFill/>
                    </a:lnL>
                    <a:lnR>
                      <a:noFill/>
                    </a:lnR>
                    <a:lnT>
                      <a:noFill/>
                    </a:lnT>
                    <a:lnB>
                      <a:noFill/>
                    </a:lnB>
                    <a:solidFill>
                      <a:schemeClr val="tx2">
                        <a:lumMod val="40000"/>
                        <a:lumOff val="60000"/>
                      </a:schemeClr>
                    </a:solidFill>
                  </a:tcPr>
                </a:tc>
                <a:tc>
                  <a:txBody>
                    <a:bodyPr/>
                    <a:lstStyle/>
                    <a:p>
                      <a:pPr fontAlgn="ctr"/>
                      <a:r>
                        <a:rPr lang="en-US" sz="1400" dirty="0">
                          <a:effectLst/>
                        </a:rPr>
                        <a:t>Supports both one way and two way  data binding ,two-way data binding means that if we modify the UI input, the model state will change, and vice versa.</a:t>
                      </a:r>
                    </a:p>
                  </a:txBody>
                  <a:tcPr marL="53881" marR="53881" marT="26940" marB="26940" anchor="ctr">
                    <a:lnL>
                      <a:noFill/>
                    </a:lnL>
                    <a:lnR>
                      <a:noFill/>
                    </a:lnR>
                    <a:lnT>
                      <a:noFill/>
                    </a:lnT>
                    <a:lnB>
                      <a:noFill/>
                    </a:lnB>
                    <a:solidFill>
                      <a:schemeClr val="tx2">
                        <a:lumMod val="40000"/>
                        <a:lumOff val="60000"/>
                      </a:schemeClr>
                    </a:solidFill>
                  </a:tcPr>
                </a:tc>
                <a:tc>
                  <a:txBody>
                    <a:bodyPr/>
                    <a:lstStyle/>
                    <a:p>
                      <a:pPr fontAlgn="ctr"/>
                      <a:r>
                        <a:rPr lang="en-US" sz="1400" dirty="0">
                          <a:effectLst/>
                        </a:rPr>
                        <a:t>One-way data binding means that a UI element can’t affect a component’s state.</a:t>
                      </a:r>
                    </a:p>
                  </a:txBody>
                  <a:tcPr marL="53881" marR="53881" marT="26940" marB="26940" anchor="ctr">
                    <a:lnL>
                      <a:noFill/>
                    </a:lnL>
                    <a:lnR>
                      <a:noFill/>
                    </a:lnR>
                    <a:lnT>
                      <a:noFill/>
                    </a:lnT>
                    <a:lnB>
                      <a:noFill/>
                    </a:lnB>
                    <a:solidFill>
                      <a:schemeClr val="tx2">
                        <a:lumMod val="40000"/>
                        <a:lumOff val="60000"/>
                      </a:schemeClr>
                    </a:solidFill>
                  </a:tcPr>
                </a:tc>
              </a:tr>
            </a:tbl>
          </a:graphicData>
        </a:graphic>
      </p:graphicFrame>
    </p:spTree>
    <p:extLst>
      <p:ext uri="{BB962C8B-B14F-4D97-AF65-F5344CB8AC3E}">
        <p14:creationId xmlns:p14="http://schemas.microsoft.com/office/powerpoint/2010/main" val="199387034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0">
            <a:schemeClr val="accent6"/>
          </a:lnRef>
          <a:fillRef idx="3">
            <a:schemeClr val="accent6"/>
          </a:fillRef>
          <a:effectRef idx="3">
            <a:schemeClr val="accent6"/>
          </a:effectRef>
          <a:fontRef idx="minor">
            <a:schemeClr val="lt1"/>
          </a:fontRef>
        </p:style>
        <p:txBody>
          <a:bodyPr/>
          <a:lstStyle/>
          <a:p>
            <a:r>
              <a:rPr lang="en-IN" dirty="0"/>
              <a:t>State and Props in React</a:t>
            </a:r>
          </a:p>
        </p:txBody>
      </p:sp>
      <p:sp>
        <p:nvSpPr>
          <p:cNvPr id="3" name="Content Placeholder 2"/>
          <p:cNvSpPr>
            <a:spLocks noGrp="1"/>
          </p:cNvSpPr>
          <p:nvPr>
            <p:ph idx="1"/>
          </p:nvPr>
        </p:nvSpPr>
        <p:spPr/>
        <p:txBody>
          <a:bodyPr>
            <a:normAutofit fontScale="92500" lnSpcReduction="20000"/>
          </a:bodyPr>
          <a:lstStyle/>
          <a:p>
            <a:pPr marL="0" indent="0">
              <a:buNone/>
            </a:pPr>
            <a:r>
              <a:rPr lang="en-IN" b="1" dirty="0" smtClean="0">
                <a:solidFill>
                  <a:srgbClr val="FF0000"/>
                </a:solidFill>
              </a:rPr>
              <a:t>What is Props?</a:t>
            </a:r>
          </a:p>
          <a:p>
            <a:pPr algn="just"/>
            <a:r>
              <a:rPr lang="en-US" dirty="0"/>
              <a:t>Props are basically data that flows from one to another component as a </a:t>
            </a:r>
            <a:r>
              <a:rPr lang="en-US" dirty="0" smtClean="0"/>
              <a:t>parameters.</a:t>
            </a:r>
          </a:p>
          <a:p>
            <a:pPr algn="just"/>
            <a:r>
              <a:rPr lang="en-US" dirty="0"/>
              <a:t>Props can not be modified in a component</a:t>
            </a:r>
            <a:r>
              <a:rPr lang="en-US" dirty="0" smtClean="0"/>
              <a:t>.</a:t>
            </a:r>
          </a:p>
          <a:p>
            <a:pPr algn="just"/>
            <a:r>
              <a:rPr lang="en-US" dirty="0" err="1"/>
              <a:t>React’s</a:t>
            </a:r>
            <a:r>
              <a:rPr lang="en-US" dirty="0"/>
              <a:t> data flow between components is </a:t>
            </a:r>
            <a:r>
              <a:rPr lang="en-US" dirty="0" err="1"/>
              <a:t>uni</a:t>
            </a:r>
            <a:r>
              <a:rPr lang="en-US" dirty="0"/>
              <a:t>-directional (from parent to child only</a:t>
            </a:r>
            <a:r>
              <a:rPr lang="en-US" dirty="0" smtClean="0"/>
              <a:t>).</a:t>
            </a:r>
          </a:p>
          <a:p>
            <a:pPr algn="just"/>
            <a:r>
              <a:rPr lang="en-US" dirty="0"/>
              <a:t>React Props are like function arguments in JavaScript </a:t>
            </a:r>
            <a:r>
              <a:rPr lang="en-US" i="1" dirty="0"/>
              <a:t>and</a:t>
            </a:r>
            <a:r>
              <a:rPr lang="en-US" dirty="0"/>
              <a:t> attributes in HTML. </a:t>
            </a:r>
            <a:endParaRPr lang="en-US" dirty="0" smtClean="0"/>
          </a:p>
          <a:p>
            <a:pPr algn="just"/>
            <a:r>
              <a:rPr lang="en-US" dirty="0"/>
              <a:t>Component use this data to generate dynamic html elements.</a:t>
            </a:r>
            <a:endParaRPr lang="en-IN" dirty="0"/>
          </a:p>
        </p:txBody>
      </p:sp>
    </p:spTree>
    <p:extLst>
      <p:ext uri="{BB962C8B-B14F-4D97-AF65-F5344CB8AC3E}">
        <p14:creationId xmlns:p14="http://schemas.microsoft.com/office/powerpoint/2010/main" val="119357109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0">
            <a:schemeClr val="accent6"/>
          </a:lnRef>
          <a:fillRef idx="3">
            <a:schemeClr val="accent6"/>
          </a:fillRef>
          <a:effectRef idx="3">
            <a:schemeClr val="accent6"/>
          </a:effectRef>
          <a:fontRef idx="minor">
            <a:schemeClr val="lt1"/>
          </a:fontRef>
        </p:style>
        <p:txBody>
          <a:bodyPr/>
          <a:lstStyle/>
          <a:p>
            <a:r>
              <a:rPr lang="en-IN" dirty="0"/>
              <a:t>State and Props in React</a:t>
            </a:r>
          </a:p>
        </p:txBody>
      </p:sp>
      <p:sp>
        <p:nvSpPr>
          <p:cNvPr id="3" name="Content Placeholder 2"/>
          <p:cNvSpPr>
            <a:spLocks noGrp="1"/>
          </p:cNvSpPr>
          <p:nvPr>
            <p:ph idx="1"/>
          </p:nvPr>
        </p:nvSpPr>
        <p:spPr/>
        <p:txBody>
          <a:bodyPr/>
          <a:lstStyle/>
          <a:p>
            <a:endParaRPr lang="en-IN"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1700808"/>
            <a:ext cx="4819650" cy="4124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36096" y="2762250"/>
            <a:ext cx="3384376" cy="1333500"/>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1043608" y="6021287"/>
            <a:ext cx="3883546" cy="646331"/>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r>
              <a:rPr lang="en-IN" dirty="0" smtClean="0"/>
              <a:t>App.js, Passing parameters using function component</a:t>
            </a:r>
            <a:endParaRPr lang="en-IN" dirty="0"/>
          </a:p>
        </p:txBody>
      </p:sp>
    </p:spTree>
    <p:extLst>
      <p:ext uri="{BB962C8B-B14F-4D97-AF65-F5344CB8AC3E}">
        <p14:creationId xmlns:p14="http://schemas.microsoft.com/office/powerpoint/2010/main" val="307915895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0">
            <a:schemeClr val="accent6"/>
          </a:lnRef>
          <a:fillRef idx="3">
            <a:schemeClr val="accent6"/>
          </a:fillRef>
          <a:effectRef idx="3">
            <a:schemeClr val="accent6"/>
          </a:effectRef>
          <a:fontRef idx="minor">
            <a:schemeClr val="lt1"/>
          </a:fontRef>
        </p:style>
        <p:txBody>
          <a:bodyPr/>
          <a:lstStyle/>
          <a:p>
            <a:r>
              <a:rPr lang="en-IN" dirty="0"/>
              <a:t>State and Props in React</a:t>
            </a: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1700808"/>
            <a:ext cx="4638675" cy="4295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5652120" y="2492896"/>
            <a:ext cx="3124200" cy="1066800"/>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p:cNvSpPr txBox="1"/>
          <p:nvPr/>
        </p:nvSpPr>
        <p:spPr>
          <a:xfrm>
            <a:off x="971600" y="6095037"/>
            <a:ext cx="3883546" cy="646331"/>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r>
              <a:rPr lang="en-IN" dirty="0" smtClean="0"/>
              <a:t>App.js, Accessing props object using class component</a:t>
            </a:r>
            <a:endParaRPr lang="en-IN" dirty="0"/>
          </a:p>
        </p:txBody>
      </p:sp>
    </p:spTree>
    <p:extLst>
      <p:ext uri="{BB962C8B-B14F-4D97-AF65-F5344CB8AC3E}">
        <p14:creationId xmlns:p14="http://schemas.microsoft.com/office/powerpoint/2010/main" val="380046392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0">
            <a:schemeClr val="accent6"/>
          </a:lnRef>
          <a:fillRef idx="3">
            <a:schemeClr val="accent6"/>
          </a:fillRef>
          <a:effectRef idx="3">
            <a:schemeClr val="accent6"/>
          </a:effectRef>
          <a:fontRef idx="minor">
            <a:schemeClr val="lt1"/>
          </a:fontRef>
        </p:style>
        <p:txBody>
          <a:bodyPr/>
          <a:lstStyle/>
          <a:p>
            <a:r>
              <a:rPr lang="en-IN" dirty="0"/>
              <a:t>State and Props in React</a:t>
            </a:r>
          </a:p>
        </p:txBody>
      </p:sp>
      <p:sp>
        <p:nvSpPr>
          <p:cNvPr id="3" name="Content Placeholder 2"/>
          <p:cNvSpPr>
            <a:spLocks noGrp="1"/>
          </p:cNvSpPr>
          <p:nvPr>
            <p:ph idx="1"/>
          </p:nvPr>
        </p:nvSpPr>
        <p:spPr/>
        <p:txBody>
          <a:bodyPr/>
          <a:lstStyle/>
          <a:p>
            <a:endParaRPr lang="en-IN"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3" y="1628801"/>
            <a:ext cx="4752528" cy="4361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08104" y="2492896"/>
            <a:ext cx="3312368" cy="1514475"/>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6713562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0">
            <a:schemeClr val="accent6"/>
          </a:lnRef>
          <a:fillRef idx="3">
            <a:schemeClr val="accent6"/>
          </a:fillRef>
          <a:effectRef idx="3">
            <a:schemeClr val="accent6"/>
          </a:effectRef>
          <a:fontRef idx="minor">
            <a:schemeClr val="lt1"/>
          </a:fontRef>
        </p:style>
        <p:txBody>
          <a:bodyPr/>
          <a:lstStyle/>
          <a:p>
            <a:r>
              <a:rPr lang="en-IN" dirty="0"/>
              <a:t>State and Props in React</a:t>
            </a:r>
          </a:p>
        </p:txBody>
      </p:sp>
      <p:sp>
        <p:nvSpPr>
          <p:cNvPr id="3" name="Content Placeholder 2"/>
          <p:cNvSpPr>
            <a:spLocks noGrp="1"/>
          </p:cNvSpPr>
          <p:nvPr>
            <p:ph idx="1"/>
          </p:nvPr>
        </p:nvSpPr>
        <p:spPr>
          <a:xfrm>
            <a:off x="4860032" y="1600200"/>
            <a:ext cx="3826768" cy="4853136"/>
          </a:xfrm>
        </p:spPr>
        <p:style>
          <a:lnRef idx="1">
            <a:schemeClr val="accent6"/>
          </a:lnRef>
          <a:fillRef idx="2">
            <a:schemeClr val="accent6"/>
          </a:fillRef>
          <a:effectRef idx="1">
            <a:schemeClr val="accent6"/>
          </a:effectRef>
          <a:fontRef idx="minor">
            <a:schemeClr val="dk1"/>
          </a:fontRef>
        </p:style>
        <p:txBody>
          <a:bodyPr/>
          <a:lstStyle/>
          <a:p>
            <a:r>
              <a:rPr lang="en-IN" dirty="0" smtClean="0"/>
              <a:t>The component state can be changed using </a:t>
            </a:r>
            <a:r>
              <a:rPr lang="en-IN" dirty="0" err="1" smtClean="0"/>
              <a:t>setState</a:t>
            </a:r>
            <a:r>
              <a:rPr lang="en-IN" dirty="0" smtClean="0"/>
              <a:t> method.</a:t>
            </a:r>
          </a:p>
          <a:p>
            <a:r>
              <a:rPr lang="en-IN" dirty="0" smtClean="0"/>
              <a:t>The change can be implemented using events like click, change etc.</a:t>
            </a:r>
            <a:endParaRPr lang="en-IN" dirty="0"/>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1556792"/>
            <a:ext cx="3997622" cy="49579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683568" y="3284984"/>
            <a:ext cx="3096344"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92999669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0">
            <a:schemeClr val="accent6"/>
          </a:lnRef>
          <a:fillRef idx="3">
            <a:schemeClr val="accent6"/>
          </a:fillRef>
          <a:effectRef idx="3">
            <a:schemeClr val="accent6"/>
          </a:effectRef>
          <a:fontRef idx="minor">
            <a:schemeClr val="lt1"/>
          </a:fontRef>
        </p:style>
        <p:txBody>
          <a:bodyPr/>
          <a:lstStyle/>
          <a:p>
            <a:r>
              <a:rPr lang="en-IN" dirty="0"/>
              <a:t>State and Props in React</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688754562"/>
              </p:ext>
            </p:extLst>
          </p:nvPr>
        </p:nvGraphicFramePr>
        <p:xfrm>
          <a:off x="539552" y="1600199"/>
          <a:ext cx="8136903" cy="4665161"/>
        </p:xfrm>
        <a:graphic>
          <a:graphicData uri="http://schemas.openxmlformats.org/drawingml/2006/table">
            <a:tbl>
              <a:tblPr/>
              <a:tblGrid>
                <a:gridCol w="504056"/>
                <a:gridCol w="3744416"/>
                <a:gridCol w="3888431"/>
              </a:tblGrid>
              <a:tr h="234102">
                <a:tc>
                  <a:txBody>
                    <a:bodyPr/>
                    <a:lstStyle/>
                    <a:p>
                      <a:pPr algn="l" fontAlgn="t"/>
                      <a:r>
                        <a:rPr lang="en-IN" sz="1800" b="1" dirty="0">
                          <a:solidFill>
                            <a:srgbClr val="000000"/>
                          </a:solidFill>
                          <a:effectLst/>
                          <a:latin typeface="times new roman"/>
                        </a:rPr>
                        <a:t>SN</a:t>
                      </a:r>
                    </a:p>
                  </a:txBody>
                  <a:tcPr marL="46820" marR="46820" marT="46820" marB="46820">
                    <a:lnL w="7620" cap="flat" cmpd="sng" algn="ctr">
                      <a:solidFill>
                        <a:srgbClr val="10CA0A"/>
                      </a:solidFill>
                      <a:prstDash val="solid"/>
                      <a:round/>
                      <a:headEnd type="none" w="med" len="med"/>
                      <a:tailEnd type="none" w="med" len="med"/>
                    </a:lnL>
                    <a:lnR w="7620" cap="flat" cmpd="sng" algn="ctr">
                      <a:solidFill>
                        <a:srgbClr val="10CA0A"/>
                      </a:solidFill>
                      <a:prstDash val="solid"/>
                      <a:round/>
                      <a:headEnd type="none" w="med" len="med"/>
                      <a:tailEnd type="none" w="med" len="med"/>
                    </a:lnR>
                    <a:lnT w="7620" cap="flat" cmpd="sng" algn="ctr">
                      <a:solidFill>
                        <a:srgbClr val="10CA0A"/>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C7CCBE"/>
                    </a:solidFill>
                  </a:tcPr>
                </a:tc>
                <a:tc>
                  <a:txBody>
                    <a:bodyPr/>
                    <a:lstStyle/>
                    <a:p>
                      <a:pPr algn="l" fontAlgn="t"/>
                      <a:r>
                        <a:rPr lang="en-IN" sz="1800" b="1">
                          <a:solidFill>
                            <a:srgbClr val="000000"/>
                          </a:solidFill>
                          <a:effectLst/>
                          <a:latin typeface="times new roman"/>
                        </a:rPr>
                        <a:t>Props</a:t>
                      </a:r>
                    </a:p>
                  </a:txBody>
                  <a:tcPr marL="46820" marR="46820" marT="46820" marB="46820">
                    <a:lnL w="7620" cap="flat" cmpd="sng" algn="ctr">
                      <a:solidFill>
                        <a:srgbClr val="10CA0A"/>
                      </a:solidFill>
                      <a:prstDash val="solid"/>
                      <a:round/>
                      <a:headEnd type="none" w="med" len="med"/>
                      <a:tailEnd type="none" w="med" len="med"/>
                    </a:lnL>
                    <a:lnR w="7620" cap="flat" cmpd="sng" algn="ctr">
                      <a:solidFill>
                        <a:srgbClr val="10CA0A"/>
                      </a:solidFill>
                      <a:prstDash val="solid"/>
                      <a:round/>
                      <a:headEnd type="none" w="med" len="med"/>
                      <a:tailEnd type="none" w="med" len="med"/>
                    </a:lnR>
                    <a:lnT w="7620" cap="flat" cmpd="sng" algn="ctr">
                      <a:solidFill>
                        <a:srgbClr val="10CA0A"/>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C7CCBE"/>
                    </a:solidFill>
                  </a:tcPr>
                </a:tc>
                <a:tc>
                  <a:txBody>
                    <a:bodyPr/>
                    <a:lstStyle/>
                    <a:p>
                      <a:pPr algn="l" fontAlgn="t"/>
                      <a:r>
                        <a:rPr lang="en-IN" sz="1800" b="1" dirty="0">
                          <a:solidFill>
                            <a:srgbClr val="000000"/>
                          </a:solidFill>
                          <a:effectLst/>
                          <a:latin typeface="times new roman"/>
                        </a:rPr>
                        <a:t>State</a:t>
                      </a:r>
                    </a:p>
                  </a:txBody>
                  <a:tcPr marL="46820" marR="46820" marT="46820" marB="46820">
                    <a:lnL w="7620" cap="flat" cmpd="sng" algn="ctr">
                      <a:solidFill>
                        <a:srgbClr val="10CA0A"/>
                      </a:solidFill>
                      <a:prstDash val="solid"/>
                      <a:round/>
                      <a:headEnd type="none" w="med" len="med"/>
                      <a:tailEnd type="none" w="med" len="med"/>
                    </a:lnL>
                    <a:lnR w="7620" cap="flat" cmpd="sng" algn="ctr">
                      <a:solidFill>
                        <a:srgbClr val="10CA0A"/>
                      </a:solidFill>
                      <a:prstDash val="solid"/>
                      <a:round/>
                      <a:headEnd type="none" w="med" len="med"/>
                      <a:tailEnd type="none" w="med" len="med"/>
                    </a:lnR>
                    <a:lnT w="7620" cap="flat" cmpd="sng" algn="ctr">
                      <a:solidFill>
                        <a:srgbClr val="10CA0A"/>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C7CCBE"/>
                    </a:solidFill>
                  </a:tcPr>
                </a:tc>
              </a:tr>
              <a:tr h="343349">
                <a:tc>
                  <a:txBody>
                    <a:bodyPr/>
                    <a:lstStyle/>
                    <a:p>
                      <a:pPr algn="just" fontAlgn="t"/>
                      <a:r>
                        <a:rPr lang="en-IN" sz="1400" b="1">
                          <a:solidFill>
                            <a:srgbClr val="333333"/>
                          </a:solidFill>
                          <a:effectLst/>
                          <a:latin typeface="inter-bold"/>
                        </a:rPr>
                        <a:t>1.</a:t>
                      </a:r>
                      <a:endParaRPr lang="en-IN" sz="1400" b="1">
                        <a:solidFill>
                          <a:srgbClr val="333333"/>
                        </a:solidFill>
                        <a:effectLst/>
                        <a:latin typeface="inter-regular"/>
                      </a:endParaRPr>
                    </a:p>
                  </a:txBody>
                  <a:tcPr marL="31214" marR="31214" marT="31214" marB="31214">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IN" sz="1400" b="1">
                          <a:solidFill>
                            <a:srgbClr val="333333"/>
                          </a:solidFill>
                          <a:effectLst/>
                          <a:latin typeface="inter-regular"/>
                        </a:rPr>
                        <a:t>Props are read-only.</a:t>
                      </a:r>
                    </a:p>
                  </a:txBody>
                  <a:tcPr marL="31214" marR="31214" marT="31214" marB="31214">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sz="1400" b="1">
                          <a:solidFill>
                            <a:srgbClr val="333333"/>
                          </a:solidFill>
                          <a:effectLst/>
                          <a:latin typeface="inter-regular"/>
                        </a:rPr>
                        <a:t>State changes can be asynchronous.</a:t>
                      </a:r>
                    </a:p>
                  </a:txBody>
                  <a:tcPr marL="31214" marR="31214" marT="31214" marB="31214">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r>
              <a:tr h="343349">
                <a:tc>
                  <a:txBody>
                    <a:bodyPr/>
                    <a:lstStyle/>
                    <a:p>
                      <a:pPr algn="just" fontAlgn="t"/>
                      <a:r>
                        <a:rPr lang="en-IN" sz="1400" b="1">
                          <a:solidFill>
                            <a:srgbClr val="333333"/>
                          </a:solidFill>
                          <a:effectLst/>
                          <a:latin typeface="inter-bold"/>
                        </a:rPr>
                        <a:t>2.</a:t>
                      </a:r>
                      <a:endParaRPr lang="en-IN" sz="1400" b="1">
                        <a:solidFill>
                          <a:srgbClr val="333333"/>
                        </a:solidFill>
                        <a:effectLst/>
                        <a:latin typeface="inter-regular"/>
                      </a:endParaRPr>
                    </a:p>
                  </a:txBody>
                  <a:tcPr marL="31214" marR="31214" marT="31214" marB="31214">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just" fontAlgn="t"/>
                      <a:r>
                        <a:rPr lang="en-IN" sz="1400" b="1">
                          <a:solidFill>
                            <a:srgbClr val="333333"/>
                          </a:solidFill>
                          <a:effectLst/>
                          <a:latin typeface="inter-regular"/>
                        </a:rPr>
                        <a:t>Props are immutable.</a:t>
                      </a:r>
                    </a:p>
                  </a:txBody>
                  <a:tcPr marL="31214" marR="31214" marT="31214" marB="31214">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just" fontAlgn="t"/>
                      <a:r>
                        <a:rPr lang="en-IN" sz="1400" b="1">
                          <a:solidFill>
                            <a:srgbClr val="333333"/>
                          </a:solidFill>
                          <a:effectLst/>
                          <a:latin typeface="inter-regular"/>
                        </a:rPr>
                        <a:t>State is mutable.</a:t>
                      </a:r>
                    </a:p>
                  </a:txBody>
                  <a:tcPr marL="31214" marR="31214" marT="31214" marB="31214">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r>
              <a:tr h="764732">
                <a:tc>
                  <a:txBody>
                    <a:bodyPr/>
                    <a:lstStyle/>
                    <a:p>
                      <a:pPr algn="just" fontAlgn="t"/>
                      <a:r>
                        <a:rPr lang="en-IN" sz="1400" b="1">
                          <a:solidFill>
                            <a:srgbClr val="333333"/>
                          </a:solidFill>
                          <a:effectLst/>
                          <a:latin typeface="inter-bold"/>
                        </a:rPr>
                        <a:t>3.</a:t>
                      </a:r>
                      <a:endParaRPr lang="en-IN" sz="1400" b="1">
                        <a:solidFill>
                          <a:srgbClr val="333333"/>
                        </a:solidFill>
                        <a:effectLst/>
                        <a:latin typeface="inter-regular"/>
                      </a:endParaRPr>
                    </a:p>
                  </a:txBody>
                  <a:tcPr marL="31214" marR="31214" marT="31214" marB="31214">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sz="1400" b="1">
                          <a:solidFill>
                            <a:srgbClr val="333333"/>
                          </a:solidFill>
                          <a:effectLst/>
                          <a:latin typeface="inter-regular"/>
                        </a:rPr>
                        <a:t>Props allow you to pass data from one component to other components as an argument.</a:t>
                      </a:r>
                    </a:p>
                  </a:txBody>
                  <a:tcPr marL="31214" marR="31214" marT="31214" marB="31214">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sz="1400" b="1">
                          <a:solidFill>
                            <a:srgbClr val="333333"/>
                          </a:solidFill>
                          <a:effectLst/>
                          <a:latin typeface="inter-regular"/>
                        </a:rPr>
                        <a:t>State holds information about the components.</a:t>
                      </a:r>
                    </a:p>
                  </a:txBody>
                  <a:tcPr marL="31214" marR="31214" marT="31214" marB="31214">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r>
              <a:tr h="483810">
                <a:tc>
                  <a:txBody>
                    <a:bodyPr/>
                    <a:lstStyle/>
                    <a:p>
                      <a:pPr algn="just" fontAlgn="t"/>
                      <a:r>
                        <a:rPr lang="en-IN" sz="1400" b="1">
                          <a:solidFill>
                            <a:srgbClr val="333333"/>
                          </a:solidFill>
                          <a:effectLst/>
                          <a:latin typeface="inter-bold"/>
                        </a:rPr>
                        <a:t>4.</a:t>
                      </a:r>
                      <a:endParaRPr lang="en-IN" sz="1400" b="1">
                        <a:solidFill>
                          <a:srgbClr val="333333"/>
                        </a:solidFill>
                        <a:effectLst/>
                        <a:latin typeface="inter-regular"/>
                      </a:endParaRPr>
                    </a:p>
                  </a:txBody>
                  <a:tcPr marL="31214" marR="31214" marT="31214" marB="31214">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just" fontAlgn="t"/>
                      <a:r>
                        <a:rPr lang="en-US" sz="1400" b="1" dirty="0">
                          <a:solidFill>
                            <a:srgbClr val="333333"/>
                          </a:solidFill>
                          <a:effectLst/>
                          <a:latin typeface="inter-regular"/>
                        </a:rPr>
                        <a:t>Props can be accessed by the child component.</a:t>
                      </a:r>
                    </a:p>
                  </a:txBody>
                  <a:tcPr marL="31214" marR="31214" marT="31214" marB="31214">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just" fontAlgn="t"/>
                      <a:r>
                        <a:rPr lang="en-US" sz="1400" b="1">
                          <a:solidFill>
                            <a:srgbClr val="333333"/>
                          </a:solidFill>
                          <a:effectLst/>
                          <a:latin typeface="inter-regular"/>
                        </a:rPr>
                        <a:t>State cannot be accessed by child components.</a:t>
                      </a:r>
                    </a:p>
                  </a:txBody>
                  <a:tcPr marL="31214" marR="31214" marT="31214" marB="31214">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r>
              <a:tr h="764732">
                <a:tc>
                  <a:txBody>
                    <a:bodyPr/>
                    <a:lstStyle/>
                    <a:p>
                      <a:pPr algn="just" fontAlgn="t"/>
                      <a:r>
                        <a:rPr lang="en-IN" sz="1400" b="1">
                          <a:solidFill>
                            <a:srgbClr val="333333"/>
                          </a:solidFill>
                          <a:effectLst/>
                          <a:latin typeface="inter-bold"/>
                        </a:rPr>
                        <a:t>5.</a:t>
                      </a:r>
                      <a:endParaRPr lang="en-IN" sz="1400" b="1">
                        <a:solidFill>
                          <a:srgbClr val="333333"/>
                        </a:solidFill>
                        <a:effectLst/>
                        <a:latin typeface="inter-regular"/>
                      </a:endParaRPr>
                    </a:p>
                  </a:txBody>
                  <a:tcPr marL="31214" marR="31214" marT="31214" marB="31214">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sz="1400" b="1">
                          <a:solidFill>
                            <a:srgbClr val="333333"/>
                          </a:solidFill>
                          <a:effectLst/>
                          <a:latin typeface="inter-regular"/>
                        </a:rPr>
                        <a:t>Props are used to communicate between components.</a:t>
                      </a:r>
                    </a:p>
                  </a:txBody>
                  <a:tcPr marL="31214" marR="31214" marT="31214" marB="31214">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sz="1400" b="1" dirty="0">
                          <a:solidFill>
                            <a:srgbClr val="333333"/>
                          </a:solidFill>
                          <a:effectLst/>
                          <a:latin typeface="inter-regular"/>
                        </a:rPr>
                        <a:t>States can be used for rendering dynamic changes with the component.</a:t>
                      </a:r>
                    </a:p>
                  </a:txBody>
                  <a:tcPr marL="31214" marR="31214" marT="31214" marB="31214">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r>
              <a:tr h="483810">
                <a:tc>
                  <a:txBody>
                    <a:bodyPr/>
                    <a:lstStyle/>
                    <a:p>
                      <a:pPr algn="just" fontAlgn="t"/>
                      <a:r>
                        <a:rPr lang="en-IN" sz="1400" b="1">
                          <a:solidFill>
                            <a:srgbClr val="333333"/>
                          </a:solidFill>
                          <a:effectLst/>
                          <a:latin typeface="inter-bold"/>
                        </a:rPr>
                        <a:t>6.</a:t>
                      </a:r>
                      <a:endParaRPr lang="en-IN" sz="1400" b="1">
                        <a:solidFill>
                          <a:srgbClr val="333333"/>
                        </a:solidFill>
                        <a:effectLst/>
                        <a:latin typeface="inter-regular"/>
                      </a:endParaRPr>
                    </a:p>
                  </a:txBody>
                  <a:tcPr marL="31214" marR="31214" marT="31214" marB="31214">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just" fontAlgn="t"/>
                      <a:r>
                        <a:rPr lang="en-US" sz="1400" b="1">
                          <a:solidFill>
                            <a:srgbClr val="333333"/>
                          </a:solidFill>
                          <a:effectLst/>
                          <a:latin typeface="inter-regular"/>
                        </a:rPr>
                        <a:t>Stateless component can have Props.</a:t>
                      </a:r>
                    </a:p>
                  </a:txBody>
                  <a:tcPr marL="31214" marR="31214" marT="31214" marB="31214">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just" fontAlgn="t"/>
                      <a:r>
                        <a:rPr lang="en-US" sz="1400" b="1">
                          <a:solidFill>
                            <a:srgbClr val="333333"/>
                          </a:solidFill>
                          <a:effectLst/>
                          <a:latin typeface="inter-regular"/>
                        </a:rPr>
                        <a:t>Stateless components cannot have State.</a:t>
                      </a:r>
                    </a:p>
                  </a:txBody>
                  <a:tcPr marL="31214" marR="31214" marT="31214" marB="31214">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r>
              <a:tr h="483810">
                <a:tc>
                  <a:txBody>
                    <a:bodyPr/>
                    <a:lstStyle/>
                    <a:p>
                      <a:pPr algn="just" fontAlgn="t"/>
                      <a:r>
                        <a:rPr lang="en-IN" sz="1400" b="1">
                          <a:solidFill>
                            <a:srgbClr val="333333"/>
                          </a:solidFill>
                          <a:effectLst/>
                          <a:latin typeface="inter-bold"/>
                        </a:rPr>
                        <a:t>7.</a:t>
                      </a:r>
                      <a:endParaRPr lang="en-IN" sz="1400" b="1">
                        <a:solidFill>
                          <a:srgbClr val="333333"/>
                        </a:solidFill>
                        <a:effectLst/>
                        <a:latin typeface="inter-regular"/>
                      </a:endParaRPr>
                    </a:p>
                  </a:txBody>
                  <a:tcPr marL="31214" marR="31214" marT="31214" marB="31214">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IN" sz="1400" b="1">
                          <a:solidFill>
                            <a:srgbClr val="333333"/>
                          </a:solidFill>
                          <a:effectLst/>
                          <a:latin typeface="inter-regular"/>
                        </a:rPr>
                        <a:t>Props make components reusable.</a:t>
                      </a:r>
                    </a:p>
                  </a:txBody>
                  <a:tcPr marL="31214" marR="31214" marT="31214" marB="31214">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sz="1400" b="1">
                          <a:solidFill>
                            <a:srgbClr val="333333"/>
                          </a:solidFill>
                          <a:effectLst/>
                          <a:latin typeface="inter-regular"/>
                        </a:rPr>
                        <a:t>State cannot make components reusable.</a:t>
                      </a:r>
                    </a:p>
                  </a:txBody>
                  <a:tcPr marL="31214" marR="31214" marT="31214" marB="31214">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r>
              <a:tr h="624271">
                <a:tc>
                  <a:txBody>
                    <a:bodyPr/>
                    <a:lstStyle/>
                    <a:p>
                      <a:pPr algn="just" fontAlgn="t"/>
                      <a:r>
                        <a:rPr lang="en-IN" sz="1400" b="1">
                          <a:solidFill>
                            <a:srgbClr val="333333"/>
                          </a:solidFill>
                          <a:effectLst/>
                          <a:latin typeface="inter-bold"/>
                        </a:rPr>
                        <a:t>8.</a:t>
                      </a:r>
                      <a:endParaRPr lang="en-IN" sz="1400" b="1">
                        <a:solidFill>
                          <a:srgbClr val="333333"/>
                        </a:solidFill>
                        <a:effectLst/>
                        <a:latin typeface="inter-regular"/>
                      </a:endParaRPr>
                    </a:p>
                  </a:txBody>
                  <a:tcPr marL="31214" marR="31214" marT="31214" marB="31214">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just" fontAlgn="t"/>
                      <a:r>
                        <a:rPr lang="en-US" sz="1400" b="1">
                          <a:solidFill>
                            <a:srgbClr val="333333"/>
                          </a:solidFill>
                          <a:effectLst/>
                          <a:latin typeface="inter-regular"/>
                        </a:rPr>
                        <a:t>Props are external and controlled by whatever renders the component.</a:t>
                      </a:r>
                    </a:p>
                  </a:txBody>
                  <a:tcPr marL="31214" marR="31214" marT="31214" marB="31214">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just" fontAlgn="t"/>
                      <a:r>
                        <a:rPr lang="en-US" sz="1400" b="1" dirty="0">
                          <a:solidFill>
                            <a:srgbClr val="333333"/>
                          </a:solidFill>
                          <a:effectLst/>
                          <a:latin typeface="inter-regular"/>
                        </a:rPr>
                        <a:t>The State is internal and controlled by the React Component itself.</a:t>
                      </a:r>
                    </a:p>
                  </a:txBody>
                  <a:tcPr marL="31214" marR="31214" marT="31214" marB="31214">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r>
            </a:tbl>
          </a:graphicData>
        </a:graphic>
      </p:graphicFrame>
    </p:spTree>
    <p:extLst>
      <p:ext uri="{BB962C8B-B14F-4D97-AF65-F5344CB8AC3E}">
        <p14:creationId xmlns:p14="http://schemas.microsoft.com/office/powerpoint/2010/main" val="22206715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0">
            <a:schemeClr val="accent6"/>
          </a:lnRef>
          <a:fillRef idx="3">
            <a:schemeClr val="accent6"/>
          </a:fillRef>
          <a:effectRef idx="3">
            <a:schemeClr val="accent6"/>
          </a:effectRef>
          <a:fontRef idx="minor">
            <a:schemeClr val="lt1"/>
          </a:fontRef>
        </p:style>
        <p:txBody>
          <a:bodyPr/>
          <a:lstStyle/>
          <a:p>
            <a:r>
              <a:rPr lang="en-IN" dirty="0" smtClean="0"/>
              <a:t>React Dataflow</a:t>
            </a:r>
            <a:endParaRPr lang="en-IN" dirty="0"/>
          </a:p>
        </p:txBody>
      </p:sp>
      <p:sp>
        <p:nvSpPr>
          <p:cNvPr id="3" name="Content Placeholder 2"/>
          <p:cNvSpPr>
            <a:spLocks noGrp="1"/>
          </p:cNvSpPr>
          <p:nvPr>
            <p:ph idx="1"/>
          </p:nvPr>
        </p:nvSpPr>
        <p:spPr/>
        <p:txBody>
          <a:bodyPr/>
          <a:lstStyle/>
          <a:p>
            <a:endParaRPr lang="en-IN"/>
          </a:p>
        </p:txBody>
      </p:sp>
      <p:pic>
        <p:nvPicPr>
          <p:cNvPr id="7170" name="Picture 2" descr="React Data Flow"/>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1556792"/>
            <a:ext cx="8382000" cy="4848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442400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3028" y="332656"/>
            <a:ext cx="8229600" cy="1143000"/>
          </a:xfrm>
        </p:spPr>
        <p:style>
          <a:lnRef idx="0">
            <a:schemeClr val="accent6"/>
          </a:lnRef>
          <a:fillRef idx="3">
            <a:schemeClr val="accent6"/>
          </a:fillRef>
          <a:effectRef idx="3">
            <a:schemeClr val="accent6"/>
          </a:effectRef>
          <a:fontRef idx="minor">
            <a:schemeClr val="lt1"/>
          </a:fontRef>
        </p:style>
        <p:txBody>
          <a:bodyPr/>
          <a:lstStyle/>
          <a:p>
            <a:r>
              <a:rPr lang="en-IN" dirty="0"/>
              <a:t>Lifecycle of a Component</a:t>
            </a:r>
          </a:p>
        </p:txBody>
      </p:sp>
      <p:sp>
        <p:nvSpPr>
          <p:cNvPr id="3" name="Content Placeholder 2"/>
          <p:cNvSpPr>
            <a:spLocks noGrp="1"/>
          </p:cNvSpPr>
          <p:nvPr>
            <p:ph idx="1"/>
          </p:nvPr>
        </p:nvSpPr>
        <p:spPr/>
        <p:txBody>
          <a:bodyPr/>
          <a:lstStyle/>
          <a:p>
            <a:endParaRPr lang="en-IN"/>
          </a:p>
        </p:txBody>
      </p:sp>
      <p:pic>
        <p:nvPicPr>
          <p:cNvPr id="1028" name="Picture 4" descr="Premium Vector | Snake life cycle diagram chart in science subject kawaii  doodle vector carto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1686794"/>
            <a:ext cx="8496944" cy="47525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630722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0">
            <a:schemeClr val="accent6"/>
          </a:lnRef>
          <a:fillRef idx="3">
            <a:schemeClr val="accent6"/>
          </a:fillRef>
          <a:effectRef idx="3">
            <a:schemeClr val="accent6"/>
          </a:effectRef>
          <a:fontRef idx="minor">
            <a:schemeClr val="lt1"/>
          </a:fontRef>
        </p:style>
        <p:txBody>
          <a:bodyPr/>
          <a:lstStyle/>
          <a:p>
            <a:r>
              <a:rPr lang="en-IN" dirty="0" smtClean="0"/>
              <a:t>Lifecycle of a Component</a:t>
            </a:r>
            <a:endParaRPr lang="en-IN" dirty="0"/>
          </a:p>
        </p:txBody>
      </p:sp>
      <p:pic>
        <p:nvPicPr>
          <p:cNvPr id="921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403648" y="2636912"/>
            <a:ext cx="6226743" cy="40324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539552" y="1700808"/>
            <a:ext cx="7920880" cy="923330"/>
          </a:xfrm>
          <a:prstGeom prst="rect">
            <a:avLst/>
          </a:prstGeom>
          <a:noFill/>
        </p:spPr>
        <p:txBody>
          <a:bodyPr wrap="square" rtlCol="0">
            <a:spAutoFit/>
          </a:bodyPr>
          <a:lstStyle/>
          <a:p>
            <a:r>
              <a:rPr lang="en-US" b="1" i="1" dirty="0">
                <a:solidFill>
                  <a:srgbClr val="FF0000"/>
                </a:solidFill>
              </a:rPr>
              <a:t>Every React Component has a lifecycle of its own, lifecycle of a component can be defined as the series of methods that are invoked in different stages of the component’s existence.</a:t>
            </a:r>
            <a:r>
              <a:rPr lang="en-US" dirty="0"/>
              <a:t> </a:t>
            </a:r>
            <a:endParaRPr lang="en-IN" dirty="0"/>
          </a:p>
        </p:txBody>
      </p:sp>
    </p:spTree>
    <p:extLst>
      <p:ext uri="{BB962C8B-B14F-4D97-AF65-F5344CB8AC3E}">
        <p14:creationId xmlns:p14="http://schemas.microsoft.com/office/powerpoint/2010/main" val="154786344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0">
            <a:schemeClr val="accent6"/>
          </a:lnRef>
          <a:fillRef idx="3">
            <a:schemeClr val="accent6"/>
          </a:fillRef>
          <a:effectRef idx="3">
            <a:schemeClr val="accent6"/>
          </a:effectRef>
          <a:fontRef idx="minor">
            <a:schemeClr val="lt1"/>
          </a:fontRef>
        </p:style>
        <p:txBody>
          <a:bodyPr/>
          <a:lstStyle/>
          <a:p>
            <a:r>
              <a:rPr lang="en-IN" dirty="0"/>
              <a:t>Lifecycle of a Component</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1860851"/>
            <a:ext cx="8229600" cy="4004660"/>
          </a:xfrm>
        </p:spPr>
      </p:pic>
    </p:spTree>
    <p:extLst>
      <p:ext uri="{BB962C8B-B14F-4D97-AF65-F5344CB8AC3E}">
        <p14:creationId xmlns:p14="http://schemas.microsoft.com/office/powerpoint/2010/main" val="40697823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0">
            <a:schemeClr val="accent6"/>
          </a:lnRef>
          <a:fillRef idx="3">
            <a:schemeClr val="accent6"/>
          </a:fillRef>
          <a:effectRef idx="3">
            <a:schemeClr val="accent6"/>
          </a:effectRef>
          <a:fontRef idx="minor">
            <a:schemeClr val="lt1"/>
          </a:fontRef>
        </p:style>
        <p:txBody>
          <a:bodyPr/>
          <a:lstStyle/>
          <a:p>
            <a:r>
              <a:rPr lang="en-IN" dirty="0" smtClean="0"/>
              <a:t>Angular </a:t>
            </a:r>
            <a:r>
              <a:rPr lang="en-IN" dirty="0" err="1" smtClean="0"/>
              <a:t>Vs</a:t>
            </a:r>
            <a:r>
              <a:rPr lang="en-IN" dirty="0" smtClean="0"/>
              <a:t> React</a:t>
            </a:r>
            <a:endParaRPr lang="en-IN" dirty="0"/>
          </a:p>
        </p:txBody>
      </p:sp>
      <p:graphicFrame>
        <p:nvGraphicFramePr>
          <p:cNvPr id="11" name="Content Placeholder 10"/>
          <p:cNvGraphicFramePr>
            <a:graphicFrameLocks noGrp="1"/>
          </p:cNvGraphicFramePr>
          <p:nvPr>
            <p:ph idx="1"/>
            <p:extLst>
              <p:ext uri="{D42A27DB-BD31-4B8C-83A1-F6EECF244321}">
                <p14:modId xmlns:p14="http://schemas.microsoft.com/office/powerpoint/2010/main" val="2739603271"/>
              </p:ext>
            </p:extLst>
          </p:nvPr>
        </p:nvGraphicFramePr>
        <p:xfrm>
          <a:off x="457200" y="1600200"/>
          <a:ext cx="8075240" cy="4485640"/>
        </p:xfrm>
        <a:graphic>
          <a:graphicData uri="http://schemas.openxmlformats.org/drawingml/2006/table">
            <a:tbl>
              <a:tblPr firstRow="1" bandRow="1">
                <a:tableStyleId>{5C22544A-7EE6-4342-B048-85BDC9FD1C3A}</a:tableStyleId>
              </a:tblPr>
              <a:tblGrid>
                <a:gridCol w="2057400"/>
                <a:gridCol w="2057400"/>
                <a:gridCol w="3960440"/>
              </a:tblGrid>
              <a:tr h="370840">
                <a:tc>
                  <a:txBody>
                    <a:bodyPr/>
                    <a:lstStyle/>
                    <a:p>
                      <a:endParaRPr lang="en-IN" dirty="0"/>
                    </a:p>
                  </a:txBody>
                  <a:tcPr/>
                </a:tc>
                <a:tc>
                  <a:txBody>
                    <a:bodyPr/>
                    <a:lstStyle/>
                    <a:p>
                      <a:endParaRPr lang="en-IN"/>
                    </a:p>
                  </a:txBody>
                  <a:tcPr/>
                </a:tc>
                <a:tc>
                  <a:txBody>
                    <a:bodyPr/>
                    <a:lstStyle/>
                    <a:p>
                      <a:endParaRPr lang="en-IN"/>
                    </a:p>
                  </a:txBody>
                  <a:tcPr/>
                </a:tc>
              </a:tr>
              <a:tr h="370840">
                <a:tc>
                  <a:txBody>
                    <a:bodyPr/>
                    <a:lstStyle/>
                    <a:p>
                      <a:r>
                        <a:rPr lang="en-IN" sz="1400" b="1" i="0" kern="1200" dirty="0" smtClean="0">
                          <a:solidFill>
                            <a:schemeClr val="dk1"/>
                          </a:solidFill>
                          <a:effectLst/>
                          <a:latin typeface="+mn-lt"/>
                          <a:ea typeface="+mn-ea"/>
                          <a:cs typeface="+mn-cs"/>
                        </a:rPr>
                        <a:t>UI Component</a:t>
                      </a:r>
                      <a:endParaRPr lang="en-IN" sz="1400" dirty="0"/>
                    </a:p>
                  </a:txBody>
                  <a:tcPr/>
                </a:tc>
                <a:tc>
                  <a:txBody>
                    <a:bodyPr/>
                    <a:lstStyle/>
                    <a:p>
                      <a:r>
                        <a:rPr lang="en-US" sz="1400" b="0" i="0" kern="1200" dirty="0" smtClean="0">
                          <a:solidFill>
                            <a:schemeClr val="dk1"/>
                          </a:solidFill>
                          <a:effectLst/>
                          <a:latin typeface="+mn-lt"/>
                          <a:ea typeface="+mn-ea"/>
                          <a:cs typeface="+mn-cs"/>
                        </a:rPr>
                        <a:t>Material Design Components – Angular includes a number of material design components that make UI configuration a breeze.</a:t>
                      </a:r>
                      <a:endParaRPr lang="en-IN" sz="1400" dirty="0"/>
                    </a:p>
                  </a:txBody>
                  <a:tcPr/>
                </a:tc>
                <a:tc>
                  <a:txBody>
                    <a:bodyPr/>
                    <a:lstStyle/>
                    <a:p>
                      <a:r>
                        <a:rPr lang="en-US" sz="1400" b="0" i="0" kern="1200" dirty="0" smtClean="0">
                          <a:solidFill>
                            <a:schemeClr val="dk1"/>
                          </a:solidFill>
                          <a:effectLst/>
                          <a:latin typeface="+mn-lt"/>
                          <a:ea typeface="+mn-ea"/>
                          <a:cs typeface="+mn-cs"/>
                        </a:rPr>
                        <a:t>Material-UI Library &amp; Dependencies – Community-developed UI tools provide a wide range of UI components.</a:t>
                      </a:r>
                      <a:endParaRPr lang="en-IN" sz="1400" dirty="0"/>
                    </a:p>
                  </a:txBody>
                  <a:tcPr/>
                </a:tc>
              </a:tr>
              <a:tr h="370840">
                <a:tc>
                  <a:txBody>
                    <a:bodyPr/>
                    <a:lstStyle/>
                    <a:p>
                      <a:pPr fontAlgn="ctr"/>
                      <a:r>
                        <a:rPr lang="en-IN" sz="1400" b="1" dirty="0">
                          <a:effectLst/>
                        </a:rPr>
                        <a:t>Dependency Injection</a:t>
                      </a:r>
                      <a:endParaRPr lang="en-IN" sz="1400" dirty="0">
                        <a:effectLst/>
                      </a:endParaRPr>
                    </a:p>
                  </a:txBody>
                  <a:tcPr anchor="ctr"/>
                </a:tc>
                <a:tc>
                  <a:txBody>
                    <a:bodyPr/>
                    <a:lstStyle/>
                    <a:p>
                      <a:pPr fontAlgn="ctr"/>
                      <a:r>
                        <a:rPr lang="en-US" sz="1400">
                          <a:effectLst/>
                        </a:rPr>
                        <a:t>Dependency injection is supported, allowing for separate life cycles for different stores.</a:t>
                      </a:r>
                    </a:p>
                  </a:txBody>
                  <a:tcPr anchor="ctr"/>
                </a:tc>
                <a:tc>
                  <a:txBody>
                    <a:bodyPr/>
                    <a:lstStyle/>
                    <a:p>
                      <a:pPr fontAlgn="ctr"/>
                      <a:r>
                        <a:rPr lang="en-US" sz="1400" dirty="0">
                          <a:effectLst/>
                        </a:rPr>
                        <a:t>React does not fully enable dependency injection because each component has its own global state.</a:t>
                      </a:r>
                    </a:p>
                  </a:txBody>
                  <a:tcPr anchor="ctr"/>
                </a:tc>
              </a:tr>
              <a:tr h="370840">
                <a:tc>
                  <a:txBody>
                    <a:bodyPr/>
                    <a:lstStyle/>
                    <a:p>
                      <a:pPr fontAlgn="ctr"/>
                      <a:r>
                        <a:rPr lang="en-IN" sz="1400" b="1" dirty="0">
                          <a:effectLst/>
                        </a:rPr>
                        <a:t>DOM</a:t>
                      </a:r>
                      <a:endParaRPr lang="en-IN" sz="1400" dirty="0">
                        <a:effectLst/>
                      </a:endParaRPr>
                    </a:p>
                  </a:txBody>
                  <a:tcPr anchor="ctr"/>
                </a:tc>
                <a:tc>
                  <a:txBody>
                    <a:bodyPr/>
                    <a:lstStyle/>
                    <a:p>
                      <a:pPr fontAlgn="ctr"/>
                      <a:r>
                        <a:rPr lang="en-US" sz="1400" dirty="0">
                          <a:effectLst/>
                        </a:rPr>
                        <a:t>Incremental DOM – when a new DOM is created, it compares it to the previous one and applies the differences to the “actual” DOM, only allocating memory if necessary.</a:t>
                      </a:r>
                    </a:p>
                  </a:txBody>
                  <a:tcPr anchor="ctr"/>
                </a:tc>
                <a:tc>
                  <a:txBody>
                    <a:bodyPr/>
                    <a:lstStyle/>
                    <a:p>
                      <a:pPr fontAlgn="ctr"/>
                      <a:r>
                        <a:rPr lang="en-US" sz="1400" dirty="0">
                          <a:effectLst/>
                        </a:rPr>
                        <a:t>Virtual DOM – anytime the DOM changes, a new virtual DOM is created, compared to the previous one, and only the differences are modified in the “real” DOM.</a:t>
                      </a:r>
                    </a:p>
                  </a:txBody>
                  <a:tcPr anchor="ctr"/>
                </a:tc>
              </a:tr>
            </a:tbl>
          </a:graphicData>
        </a:graphic>
      </p:graphicFrame>
    </p:spTree>
    <p:extLst>
      <p:ext uri="{BB962C8B-B14F-4D97-AF65-F5344CB8AC3E}">
        <p14:creationId xmlns:p14="http://schemas.microsoft.com/office/powerpoint/2010/main" val="183030842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0">
            <a:schemeClr val="accent6"/>
          </a:lnRef>
          <a:fillRef idx="3">
            <a:schemeClr val="accent6"/>
          </a:fillRef>
          <a:effectRef idx="3">
            <a:schemeClr val="accent6"/>
          </a:effectRef>
          <a:fontRef idx="minor">
            <a:schemeClr val="lt1"/>
          </a:fontRef>
        </p:style>
        <p:txBody>
          <a:bodyPr/>
          <a:lstStyle/>
          <a:p>
            <a:r>
              <a:rPr lang="en-IN" dirty="0"/>
              <a:t>Lifecycle of a Component</a:t>
            </a:r>
          </a:p>
        </p:txBody>
      </p:sp>
      <p:sp>
        <p:nvSpPr>
          <p:cNvPr id="3" name="Content Placeholder 2"/>
          <p:cNvSpPr>
            <a:spLocks noGrp="1"/>
          </p:cNvSpPr>
          <p:nvPr>
            <p:ph idx="1"/>
          </p:nvPr>
        </p:nvSpPr>
        <p:spPr/>
        <p:txBody>
          <a:bodyPr>
            <a:normAutofit fontScale="70000" lnSpcReduction="20000"/>
          </a:bodyPr>
          <a:lstStyle/>
          <a:p>
            <a:pPr marL="514350" indent="-514350">
              <a:buAutoNum type="arabicPeriod"/>
            </a:pPr>
            <a:r>
              <a:rPr lang="en-US" b="1" dirty="0" smtClean="0">
                <a:solidFill>
                  <a:srgbClr val="FF0000"/>
                </a:solidFill>
              </a:rPr>
              <a:t>Initial Phase:</a:t>
            </a:r>
          </a:p>
          <a:p>
            <a:r>
              <a:rPr lang="en-US" dirty="0"/>
              <a:t>It is the </a:t>
            </a:r>
            <a:r>
              <a:rPr lang="en-US" b="1" dirty="0"/>
              <a:t>birth</a:t>
            </a:r>
            <a:r>
              <a:rPr lang="en-US" dirty="0"/>
              <a:t> phase of the lifecycle of a </a:t>
            </a:r>
            <a:r>
              <a:rPr lang="en-US" dirty="0" err="1"/>
              <a:t>ReactJS</a:t>
            </a:r>
            <a:r>
              <a:rPr lang="en-US" dirty="0"/>
              <a:t> component. </a:t>
            </a:r>
            <a:endParaRPr lang="en-US" dirty="0" smtClean="0"/>
          </a:p>
          <a:p>
            <a:r>
              <a:rPr lang="en-US" dirty="0"/>
              <a:t>a component contains the default Props and initial State</a:t>
            </a:r>
            <a:r>
              <a:rPr lang="en-US" dirty="0" smtClean="0"/>
              <a:t>.</a:t>
            </a:r>
          </a:p>
          <a:p>
            <a:r>
              <a:rPr lang="en-US" dirty="0"/>
              <a:t>These default properties are done in the constructor of a component</a:t>
            </a:r>
            <a:r>
              <a:rPr lang="en-US" dirty="0" smtClean="0"/>
              <a:t>.</a:t>
            </a:r>
          </a:p>
          <a:p>
            <a:r>
              <a:rPr lang="en-US" dirty="0"/>
              <a:t>The initial phase only occurs once and consists of the following methods</a:t>
            </a:r>
            <a:r>
              <a:rPr lang="en-US" dirty="0" smtClean="0"/>
              <a:t>.</a:t>
            </a:r>
          </a:p>
          <a:p>
            <a:pPr marL="0" indent="0">
              <a:buNone/>
            </a:pPr>
            <a:r>
              <a:rPr lang="en-US" dirty="0"/>
              <a:t> </a:t>
            </a:r>
            <a:r>
              <a:rPr lang="en-US" dirty="0" smtClean="0"/>
              <a:t>	i) </a:t>
            </a:r>
            <a:r>
              <a:rPr lang="en-US" b="1" dirty="0" err="1" smtClean="0"/>
              <a:t>getDefaultProps</a:t>
            </a:r>
            <a:r>
              <a:rPr lang="en-US" b="1" dirty="0"/>
              <a:t>()</a:t>
            </a:r>
            <a:r>
              <a:rPr lang="en-US" dirty="0"/>
              <a:t/>
            </a:r>
            <a:br>
              <a:rPr lang="en-US" dirty="0"/>
            </a:br>
            <a:r>
              <a:rPr lang="en-US" dirty="0" smtClean="0"/>
              <a:t>		It </a:t>
            </a:r>
            <a:r>
              <a:rPr lang="en-US" dirty="0"/>
              <a:t>is used to specify the default value of </a:t>
            </a:r>
            <a:r>
              <a:rPr lang="en-US" dirty="0" smtClean="0"/>
              <a:t>				</a:t>
            </a:r>
            <a:r>
              <a:rPr lang="en-US" dirty="0" err="1" smtClean="0"/>
              <a:t>this.props</a:t>
            </a:r>
            <a:r>
              <a:rPr lang="en-US" dirty="0"/>
              <a:t>. It is invoked before the creation of </a:t>
            </a:r>
            <a:r>
              <a:rPr lang="en-US" dirty="0" smtClean="0"/>
              <a:t>			the </a:t>
            </a:r>
            <a:r>
              <a:rPr lang="en-US" dirty="0"/>
              <a:t>component or any props from the parent is </a:t>
            </a:r>
            <a:r>
              <a:rPr lang="en-US" dirty="0" smtClean="0"/>
              <a:t>			passed </a:t>
            </a:r>
            <a:r>
              <a:rPr lang="en-US" dirty="0"/>
              <a:t>into it</a:t>
            </a:r>
            <a:r>
              <a:rPr lang="en-US" dirty="0" smtClean="0"/>
              <a:t>.</a:t>
            </a:r>
          </a:p>
          <a:p>
            <a:pPr marL="0" indent="0">
              <a:buNone/>
            </a:pPr>
            <a:r>
              <a:rPr lang="en-US" dirty="0"/>
              <a:t>	</a:t>
            </a:r>
            <a:r>
              <a:rPr lang="en-US" dirty="0" smtClean="0"/>
              <a:t>ii) </a:t>
            </a:r>
            <a:r>
              <a:rPr lang="en-US" b="1" dirty="0" err="1"/>
              <a:t>getInitialState</a:t>
            </a:r>
            <a:r>
              <a:rPr lang="en-US" b="1" dirty="0"/>
              <a:t>()</a:t>
            </a:r>
            <a:r>
              <a:rPr lang="en-US" dirty="0"/>
              <a:t/>
            </a:r>
            <a:br>
              <a:rPr lang="en-US" dirty="0"/>
            </a:br>
            <a:r>
              <a:rPr lang="en-US" dirty="0" smtClean="0"/>
              <a:t>		It </a:t>
            </a:r>
            <a:r>
              <a:rPr lang="en-US" dirty="0"/>
              <a:t>is used to specify the default value of </a:t>
            </a:r>
            <a:r>
              <a:rPr lang="en-US" dirty="0" err="1"/>
              <a:t>this.state</a:t>
            </a:r>
            <a:r>
              <a:rPr lang="en-US" dirty="0"/>
              <a:t>. It is </a:t>
            </a:r>
            <a:r>
              <a:rPr lang="en-US" dirty="0" smtClean="0"/>
              <a:t>		invoked </a:t>
            </a:r>
            <a:r>
              <a:rPr lang="en-US" dirty="0"/>
              <a:t>before the creation of the component.</a:t>
            </a:r>
          </a:p>
          <a:p>
            <a:pPr marL="0" indent="0">
              <a:buNone/>
            </a:pPr>
            <a:endParaRPr lang="en-US" dirty="0"/>
          </a:p>
          <a:p>
            <a:pPr marL="0" indent="0">
              <a:buNone/>
            </a:pPr>
            <a:endParaRPr lang="en-IN" dirty="0"/>
          </a:p>
        </p:txBody>
      </p:sp>
    </p:spTree>
    <p:extLst>
      <p:ext uri="{BB962C8B-B14F-4D97-AF65-F5344CB8AC3E}">
        <p14:creationId xmlns:p14="http://schemas.microsoft.com/office/powerpoint/2010/main" val="91053847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0">
            <a:schemeClr val="accent6"/>
          </a:lnRef>
          <a:fillRef idx="3">
            <a:schemeClr val="accent6"/>
          </a:fillRef>
          <a:effectRef idx="3">
            <a:schemeClr val="accent6"/>
          </a:effectRef>
          <a:fontRef idx="minor">
            <a:schemeClr val="lt1"/>
          </a:fontRef>
        </p:style>
        <p:txBody>
          <a:bodyPr/>
          <a:lstStyle/>
          <a:p>
            <a:r>
              <a:rPr lang="en-IN" dirty="0"/>
              <a:t>Lifecycle of a Component</a:t>
            </a:r>
          </a:p>
        </p:txBody>
      </p:sp>
      <p:sp>
        <p:nvSpPr>
          <p:cNvPr id="3" name="Content Placeholder 2"/>
          <p:cNvSpPr>
            <a:spLocks noGrp="1"/>
          </p:cNvSpPr>
          <p:nvPr>
            <p:ph idx="1"/>
          </p:nvPr>
        </p:nvSpPr>
        <p:spPr/>
        <p:txBody>
          <a:bodyPr>
            <a:normAutofit fontScale="92500" lnSpcReduction="20000"/>
          </a:bodyPr>
          <a:lstStyle/>
          <a:p>
            <a:pPr marL="0" indent="0">
              <a:buNone/>
            </a:pPr>
            <a:r>
              <a:rPr lang="en-US" b="1" dirty="0" smtClean="0">
                <a:solidFill>
                  <a:srgbClr val="FF0000"/>
                </a:solidFill>
              </a:rPr>
              <a:t>2. </a:t>
            </a:r>
            <a:r>
              <a:rPr lang="en-IN" b="1" dirty="0">
                <a:solidFill>
                  <a:srgbClr val="FF0000"/>
                </a:solidFill>
              </a:rPr>
              <a:t>Mounting </a:t>
            </a:r>
            <a:r>
              <a:rPr lang="en-IN" b="1" dirty="0" smtClean="0">
                <a:solidFill>
                  <a:srgbClr val="FF0000"/>
                </a:solidFill>
              </a:rPr>
              <a:t>Phase:</a:t>
            </a:r>
          </a:p>
          <a:p>
            <a:r>
              <a:rPr lang="en-US" dirty="0"/>
              <a:t>Mounting is the phase of the component lifecycle when the initialization of the component is completed and the component is mounted on the DOM and rendered for the first time on the webpage</a:t>
            </a:r>
            <a:r>
              <a:rPr lang="en-US" dirty="0" smtClean="0"/>
              <a:t>.</a:t>
            </a:r>
          </a:p>
          <a:p>
            <a:r>
              <a:rPr lang="en-US" dirty="0"/>
              <a:t>React follows a default procedure in the Naming Conventions of these predefined functions where the functions containing “</a:t>
            </a:r>
            <a:r>
              <a:rPr lang="en-US" b="1" dirty="0">
                <a:solidFill>
                  <a:srgbClr val="FF0000"/>
                </a:solidFill>
              </a:rPr>
              <a:t>Will</a:t>
            </a:r>
            <a:r>
              <a:rPr lang="en-US" dirty="0"/>
              <a:t>” represents before some specific phase and “</a:t>
            </a:r>
            <a:r>
              <a:rPr lang="en-US" b="1" dirty="0">
                <a:solidFill>
                  <a:srgbClr val="FF0000"/>
                </a:solidFill>
              </a:rPr>
              <a:t>Did</a:t>
            </a:r>
            <a:r>
              <a:rPr lang="en-US" dirty="0"/>
              <a:t>” represents after the completion of that phase</a:t>
            </a:r>
            <a:r>
              <a:rPr lang="en-US" dirty="0" smtClean="0"/>
              <a:t>.</a:t>
            </a:r>
          </a:p>
          <a:p>
            <a:endParaRPr lang="en-IN" dirty="0"/>
          </a:p>
        </p:txBody>
      </p:sp>
    </p:spTree>
    <p:extLst>
      <p:ext uri="{BB962C8B-B14F-4D97-AF65-F5344CB8AC3E}">
        <p14:creationId xmlns:p14="http://schemas.microsoft.com/office/powerpoint/2010/main" val="109509628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0">
            <a:schemeClr val="accent6"/>
          </a:lnRef>
          <a:fillRef idx="3">
            <a:schemeClr val="accent6"/>
          </a:fillRef>
          <a:effectRef idx="3">
            <a:schemeClr val="accent6"/>
          </a:effectRef>
          <a:fontRef idx="minor">
            <a:schemeClr val="lt1"/>
          </a:fontRef>
        </p:style>
        <p:txBody>
          <a:bodyPr/>
          <a:lstStyle/>
          <a:p>
            <a:r>
              <a:rPr lang="en-IN" dirty="0"/>
              <a:t>Lifecycle of a Component</a:t>
            </a:r>
          </a:p>
        </p:txBody>
      </p:sp>
      <p:sp>
        <p:nvSpPr>
          <p:cNvPr id="3" name="Content Placeholder 2"/>
          <p:cNvSpPr>
            <a:spLocks noGrp="1"/>
          </p:cNvSpPr>
          <p:nvPr>
            <p:ph idx="1"/>
          </p:nvPr>
        </p:nvSpPr>
        <p:spPr/>
        <p:txBody>
          <a:bodyPr>
            <a:normAutofit fontScale="85000" lnSpcReduction="20000"/>
          </a:bodyPr>
          <a:lstStyle/>
          <a:p>
            <a:pPr marL="0" indent="0">
              <a:buNone/>
            </a:pPr>
            <a:r>
              <a:rPr lang="en-US" dirty="0"/>
              <a:t>The mounting phase consists of two such predefined functions as described </a:t>
            </a:r>
            <a:r>
              <a:rPr lang="en-US" dirty="0" smtClean="0"/>
              <a:t>below:</a:t>
            </a:r>
          </a:p>
          <a:p>
            <a:r>
              <a:rPr lang="en-US" b="1" dirty="0" err="1"/>
              <a:t>componentWillMount</a:t>
            </a:r>
            <a:r>
              <a:rPr lang="en-US" b="1" dirty="0"/>
              <a:t>() Function</a:t>
            </a:r>
            <a:r>
              <a:rPr lang="en-US" dirty="0"/>
              <a:t>: As the name clearly suggests, this function is invoked right before the component is mounted on the DOM i.e. this function gets invoked once before the render() function is executed for the first time.</a:t>
            </a:r>
          </a:p>
          <a:p>
            <a:r>
              <a:rPr lang="en-US" b="1" dirty="0" err="1"/>
              <a:t>componentDidMount</a:t>
            </a:r>
            <a:r>
              <a:rPr lang="en-US" b="1" dirty="0"/>
              <a:t>() Function</a:t>
            </a:r>
            <a:r>
              <a:rPr lang="en-US" dirty="0"/>
              <a:t>: Similarly as the previous one this function is invoked right after the component is mounted on the DOM i.e. this function gets invoked once after the render() function is executed for the first time</a:t>
            </a:r>
          </a:p>
          <a:p>
            <a:endParaRPr lang="en-IN" dirty="0"/>
          </a:p>
        </p:txBody>
      </p:sp>
    </p:spTree>
    <p:extLst>
      <p:ext uri="{BB962C8B-B14F-4D97-AF65-F5344CB8AC3E}">
        <p14:creationId xmlns:p14="http://schemas.microsoft.com/office/powerpoint/2010/main" val="4651445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0">
            <a:schemeClr val="accent6"/>
          </a:lnRef>
          <a:fillRef idx="3">
            <a:schemeClr val="accent6"/>
          </a:fillRef>
          <a:effectRef idx="3">
            <a:schemeClr val="accent6"/>
          </a:effectRef>
          <a:fontRef idx="minor">
            <a:schemeClr val="lt1"/>
          </a:fontRef>
        </p:style>
        <p:txBody>
          <a:bodyPr/>
          <a:lstStyle/>
          <a:p>
            <a:r>
              <a:rPr lang="en-IN" dirty="0"/>
              <a:t>Lifecycle of a Component</a:t>
            </a:r>
          </a:p>
        </p:txBody>
      </p:sp>
      <p:sp>
        <p:nvSpPr>
          <p:cNvPr id="3" name="Content Placeholder 2"/>
          <p:cNvSpPr>
            <a:spLocks noGrp="1"/>
          </p:cNvSpPr>
          <p:nvPr>
            <p:ph idx="1"/>
          </p:nvPr>
        </p:nvSpPr>
        <p:spPr/>
        <p:txBody>
          <a:bodyPr/>
          <a:lstStyle/>
          <a:p>
            <a:pPr marL="0" indent="0">
              <a:buNone/>
            </a:pPr>
            <a:r>
              <a:rPr lang="en-IN" b="1" dirty="0" smtClean="0">
                <a:solidFill>
                  <a:srgbClr val="FF0000"/>
                </a:solidFill>
              </a:rPr>
              <a:t>3. </a:t>
            </a:r>
            <a:r>
              <a:rPr lang="en-IN" b="1" dirty="0" err="1" smtClean="0">
                <a:solidFill>
                  <a:srgbClr val="FF0000"/>
                </a:solidFill>
              </a:rPr>
              <a:t>Updation</a:t>
            </a:r>
            <a:r>
              <a:rPr lang="en-IN" b="1" dirty="0" smtClean="0">
                <a:solidFill>
                  <a:srgbClr val="FF0000"/>
                </a:solidFill>
              </a:rPr>
              <a:t>:</a:t>
            </a:r>
          </a:p>
          <a:p>
            <a:r>
              <a:rPr lang="en-US" dirty="0"/>
              <a:t> </a:t>
            </a:r>
            <a:r>
              <a:rPr lang="en-US" dirty="0" err="1"/>
              <a:t>Updation</a:t>
            </a:r>
            <a:r>
              <a:rPr lang="en-US" dirty="0"/>
              <a:t> is the phase where the states and props of a component are updated followed by some user events such as clicking, pressing a key on the keyboard, etc. </a:t>
            </a:r>
            <a:endParaRPr lang="en-US" dirty="0" smtClean="0"/>
          </a:p>
          <a:p>
            <a:r>
              <a:rPr lang="en-US" dirty="0" smtClean="0"/>
              <a:t>It’s important since </a:t>
            </a:r>
            <a:r>
              <a:rPr lang="en-US" dirty="0" err="1" smtClean="0"/>
              <a:t>realtime</a:t>
            </a:r>
            <a:r>
              <a:rPr lang="en-US" dirty="0" smtClean="0"/>
              <a:t> </a:t>
            </a:r>
            <a:r>
              <a:rPr lang="en-US" dirty="0" err="1" smtClean="0"/>
              <a:t>updation</a:t>
            </a:r>
            <a:r>
              <a:rPr lang="en-US" dirty="0" smtClean="0"/>
              <a:t> creates active pages, which </a:t>
            </a:r>
            <a:r>
              <a:rPr lang="en-US" dirty="0" err="1" smtClean="0"/>
              <a:t>ReactJS</a:t>
            </a:r>
            <a:r>
              <a:rPr lang="en-US" dirty="0" smtClean="0"/>
              <a:t> support to build application.</a:t>
            </a:r>
            <a:endParaRPr lang="en-IN" dirty="0" smtClean="0"/>
          </a:p>
          <a:p>
            <a:pPr marL="0" indent="0">
              <a:buNone/>
            </a:pPr>
            <a:endParaRPr lang="en-IN" dirty="0"/>
          </a:p>
        </p:txBody>
      </p:sp>
    </p:spTree>
    <p:extLst>
      <p:ext uri="{BB962C8B-B14F-4D97-AF65-F5344CB8AC3E}">
        <p14:creationId xmlns:p14="http://schemas.microsoft.com/office/powerpoint/2010/main" val="203151829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0">
            <a:schemeClr val="accent6"/>
          </a:lnRef>
          <a:fillRef idx="3">
            <a:schemeClr val="accent6"/>
          </a:fillRef>
          <a:effectRef idx="3">
            <a:schemeClr val="accent6"/>
          </a:effectRef>
          <a:fontRef idx="minor">
            <a:schemeClr val="lt1"/>
          </a:fontRef>
        </p:style>
        <p:txBody>
          <a:bodyPr/>
          <a:lstStyle/>
          <a:p>
            <a:r>
              <a:rPr lang="en-IN" dirty="0"/>
              <a:t>Lifecycle of a Component</a:t>
            </a:r>
          </a:p>
        </p:txBody>
      </p:sp>
      <p:sp>
        <p:nvSpPr>
          <p:cNvPr id="3" name="Content Placeholder 2"/>
          <p:cNvSpPr>
            <a:spLocks noGrp="1"/>
          </p:cNvSpPr>
          <p:nvPr>
            <p:ph idx="1"/>
          </p:nvPr>
        </p:nvSpPr>
        <p:spPr/>
        <p:txBody>
          <a:bodyPr>
            <a:normAutofit fontScale="92500"/>
          </a:bodyPr>
          <a:lstStyle/>
          <a:p>
            <a:pPr marL="0" indent="0">
              <a:buNone/>
            </a:pPr>
            <a:r>
              <a:rPr lang="en-IN" b="1" dirty="0" smtClean="0"/>
              <a:t>i) </a:t>
            </a:r>
            <a:r>
              <a:rPr lang="en-IN" b="1" dirty="0" err="1" smtClean="0"/>
              <a:t>componentWillReceiveProps</a:t>
            </a:r>
            <a:r>
              <a:rPr lang="en-IN" b="1" dirty="0"/>
              <a:t>() Function</a:t>
            </a:r>
            <a:r>
              <a:rPr lang="en-IN" dirty="0"/>
              <a:t>: </a:t>
            </a:r>
            <a:endParaRPr lang="en-IN" dirty="0" smtClean="0"/>
          </a:p>
          <a:p>
            <a:r>
              <a:rPr lang="en-US" dirty="0"/>
              <a:t>This is a Props exclusive Function and is independent of States</a:t>
            </a:r>
            <a:r>
              <a:rPr lang="en-US" dirty="0" smtClean="0"/>
              <a:t>.</a:t>
            </a:r>
          </a:p>
          <a:p>
            <a:r>
              <a:rPr lang="en-US" dirty="0"/>
              <a:t>This function is invoked before a mounted component gets its props reassigned. </a:t>
            </a:r>
            <a:endParaRPr lang="en-US" dirty="0" smtClean="0"/>
          </a:p>
          <a:p>
            <a:r>
              <a:rPr lang="en-US" dirty="0"/>
              <a:t>The function is passed the new set of Props which may or may not be identical to the original Props. </a:t>
            </a:r>
            <a:endParaRPr lang="en-US" dirty="0" smtClean="0"/>
          </a:p>
          <a:p>
            <a:r>
              <a:rPr lang="en-US" dirty="0"/>
              <a:t>Thus checking is a mandatory step in this regard.</a:t>
            </a:r>
            <a:endParaRPr lang="en-IN" dirty="0"/>
          </a:p>
        </p:txBody>
      </p:sp>
    </p:spTree>
    <p:extLst>
      <p:ext uri="{BB962C8B-B14F-4D97-AF65-F5344CB8AC3E}">
        <p14:creationId xmlns:p14="http://schemas.microsoft.com/office/powerpoint/2010/main" val="287907282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0">
            <a:schemeClr val="accent6"/>
          </a:lnRef>
          <a:fillRef idx="3">
            <a:schemeClr val="accent6"/>
          </a:fillRef>
          <a:effectRef idx="3">
            <a:schemeClr val="accent6"/>
          </a:effectRef>
          <a:fontRef idx="minor">
            <a:schemeClr val="lt1"/>
          </a:fontRef>
        </p:style>
        <p:txBody>
          <a:bodyPr/>
          <a:lstStyle/>
          <a:p>
            <a:r>
              <a:rPr lang="en-IN" dirty="0"/>
              <a:t>Lifecycle of a Component</a:t>
            </a:r>
          </a:p>
        </p:txBody>
      </p:sp>
      <p:sp>
        <p:nvSpPr>
          <p:cNvPr id="3" name="Content Placeholder 2"/>
          <p:cNvSpPr>
            <a:spLocks noGrp="1"/>
          </p:cNvSpPr>
          <p:nvPr>
            <p:ph idx="1"/>
          </p:nvPr>
        </p:nvSpPr>
        <p:spPr/>
        <p:txBody>
          <a:bodyPr/>
          <a:lstStyle/>
          <a:p>
            <a:pPr marL="0" indent="0">
              <a:buNone/>
            </a:pPr>
            <a:r>
              <a:rPr lang="en-IN" dirty="0" smtClean="0"/>
              <a:t>ii) </a:t>
            </a:r>
            <a:r>
              <a:rPr lang="en-IN" b="1" dirty="0" err="1"/>
              <a:t>setState</a:t>
            </a:r>
            <a:r>
              <a:rPr lang="en-IN" b="1" dirty="0"/>
              <a:t>() Function</a:t>
            </a:r>
            <a:r>
              <a:rPr lang="en-IN" dirty="0"/>
              <a:t>: </a:t>
            </a:r>
            <a:endParaRPr lang="en-IN" dirty="0" smtClean="0"/>
          </a:p>
          <a:p>
            <a:r>
              <a:rPr lang="en-US" dirty="0"/>
              <a:t>This is not particularly a Lifecycle function and can be invoked explicitly at any instant</a:t>
            </a:r>
            <a:r>
              <a:rPr lang="en-US" dirty="0" smtClean="0"/>
              <a:t>.</a:t>
            </a:r>
          </a:p>
          <a:p>
            <a:r>
              <a:rPr lang="en-US" dirty="0"/>
              <a:t>This function is used to update the state of a component</a:t>
            </a:r>
            <a:r>
              <a:rPr lang="en-US" dirty="0" smtClean="0"/>
              <a:t>.</a:t>
            </a:r>
          </a:p>
          <a:p>
            <a:pPr marL="0" indent="0">
              <a:buNone/>
            </a:pPr>
            <a:endParaRPr lang="en-IN" dirty="0"/>
          </a:p>
        </p:txBody>
      </p:sp>
    </p:spTree>
    <p:extLst>
      <p:ext uri="{BB962C8B-B14F-4D97-AF65-F5344CB8AC3E}">
        <p14:creationId xmlns:p14="http://schemas.microsoft.com/office/powerpoint/2010/main" val="338335250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0">
            <a:schemeClr val="accent6"/>
          </a:lnRef>
          <a:fillRef idx="3">
            <a:schemeClr val="accent6"/>
          </a:fillRef>
          <a:effectRef idx="3">
            <a:schemeClr val="accent6"/>
          </a:effectRef>
          <a:fontRef idx="minor">
            <a:schemeClr val="lt1"/>
          </a:fontRef>
        </p:style>
        <p:txBody>
          <a:bodyPr/>
          <a:lstStyle/>
          <a:p>
            <a:r>
              <a:rPr lang="en-IN" dirty="0"/>
              <a:t>Lifecycle of a Component</a:t>
            </a:r>
          </a:p>
        </p:txBody>
      </p:sp>
      <p:sp>
        <p:nvSpPr>
          <p:cNvPr id="3" name="Content Placeholder 2"/>
          <p:cNvSpPr>
            <a:spLocks noGrp="1"/>
          </p:cNvSpPr>
          <p:nvPr>
            <p:ph idx="1"/>
          </p:nvPr>
        </p:nvSpPr>
        <p:spPr/>
        <p:txBody>
          <a:bodyPr>
            <a:normAutofit fontScale="70000" lnSpcReduction="20000"/>
          </a:bodyPr>
          <a:lstStyle/>
          <a:p>
            <a:pPr marL="0" indent="0">
              <a:buNone/>
            </a:pPr>
            <a:r>
              <a:rPr lang="en-IN" dirty="0" smtClean="0"/>
              <a:t>iii) </a:t>
            </a:r>
            <a:r>
              <a:rPr lang="en-IN" b="1" dirty="0" err="1"/>
              <a:t>shouldComponentUpdate</a:t>
            </a:r>
            <a:r>
              <a:rPr lang="en-IN" b="1" dirty="0"/>
              <a:t>() Function</a:t>
            </a:r>
            <a:r>
              <a:rPr lang="en-IN" dirty="0" smtClean="0"/>
              <a:t>:</a:t>
            </a:r>
          </a:p>
          <a:p>
            <a:r>
              <a:rPr lang="en-US" dirty="0"/>
              <a:t>By default, every state or props update re-render the page but this may not always be the desired outcome, sometimes it is desired that updating the page will not be repainted. </a:t>
            </a:r>
            <a:endParaRPr lang="en-US" dirty="0" smtClean="0"/>
          </a:p>
          <a:p>
            <a:r>
              <a:rPr lang="en-US" dirty="0" smtClean="0"/>
              <a:t>It fulfills </a:t>
            </a:r>
            <a:r>
              <a:rPr lang="en-US" dirty="0"/>
              <a:t>the requirement by letting React know whether the component’s output will be affected by the update or not</a:t>
            </a:r>
            <a:r>
              <a:rPr lang="en-US" dirty="0" smtClean="0"/>
              <a:t>.</a:t>
            </a:r>
          </a:p>
          <a:p>
            <a:r>
              <a:rPr lang="en-US" dirty="0" smtClean="0"/>
              <a:t>It is </a:t>
            </a:r>
            <a:r>
              <a:rPr lang="en-US" dirty="0"/>
              <a:t>invoked before rendering an already mounted component when new props or state are being received. </a:t>
            </a:r>
            <a:endParaRPr lang="en-US" dirty="0" smtClean="0"/>
          </a:p>
          <a:p>
            <a:r>
              <a:rPr lang="en-US" dirty="0"/>
              <a:t>If returned false then the subsequent steps of rendering will not be carried out. </a:t>
            </a:r>
            <a:endParaRPr lang="en-US" dirty="0" smtClean="0"/>
          </a:p>
          <a:p>
            <a:r>
              <a:rPr lang="en-US" dirty="0"/>
              <a:t>The Function takes the new Props and new State as the arguments and returns whether to re-render or not.</a:t>
            </a:r>
            <a:endParaRPr lang="en-IN" dirty="0"/>
          </a:p>
        </p:txBody>
      </p:sp>
    </p:spTree>
    <p:extLst>
      <p:ext uri="{BB962C8B-B14F-4D97-AF65-F5344CB8AC3E}">
        <p14:creationId xmlns:p14="http://schemas.microsoft.com/office/powerpoint/2010/main" val="276815831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0">
            <a:schemeClr val="accent6"/>
          </a:lnRef>
          <a:fillRef idx="3">
            <a:schemeClr val="accent6"/>
          </a:fillRef>
          <a:effectRef idx="3">
            <a:schemeClr val="accent6"/>
          </a:effectRef>
          <a:fontRef idx="minor">
            <a:schemeClr val="lt1"/>
          </a:fontRef>
        </p:style>
        <p:txBody>
          <a:bodyPr/>
          <a:lstStyle/>
          <a:p>
            <a:r>
              <a:rPr lang="en-IN" dirty="0"/>
              <a:t>Lifecycle of a Component</a:t>
            </a:r>
          </a:p>
        </p:txBody>
      </p:sp>
      <p:sp>
        <p:nvSpPr>
          <p:cNvPr id="3" name="Content Placeholder 2"/>
          <p:cNvSpPr>
            <a:spLocks noGrp="1"/>
          </p:cNvSpPr>
          <p:nvPr>
            <p:ph idx="1"/>
          </p:nvPr>
        </p:nvSpPr>
        <p:spPr/>
        <p:txBody>
          <a:bodyPr/>
          <a:lstStyle/>
          <a:p>
            <a:pPr marL="0" indent="0">
              <a:buNone/>
            </a:pPr>
            <a:r>
              <a:rPr lang="en-IN" dirty="0" smtClean="0"/>
              <a:t>iv) </a:t>
            </a:r>
            <a:r>
              <a:rPr lang="en-IN" b="1" dirty="0" err="1"/>
              <a:t>componentWillUpdate</a:t>
            </a:r>
            <a:r>
              <a:rPr lang="en-IN" b="1" dirty="0"/>
              <a:t>() Function</a:t>
            </a:r>
            <a:r>
              <a:rPr lang="en-IN" dirty="0"/>
              <a:t>: </a:t>
            </a:r>
            <a:endParaRPr lang="en-IN" dirty="0" smtClean="0"/>
          </a:p>
          <a:p>
            <a:r>
              <a:rPr lang="en-US" dirty="0"/>
              <a:t> this function is invoked before the component is </a:t>
            </a:r>
            <a:r>
              <a:rPr lang="en-US" dirty="0" err="1"/>
              <a:t>rerendered</a:t>
            </a:r>
            <a:r>
              <a:rPr lang="en-US" dirty="0"/>
              <a:t> i.e. this function gets invoked once before the render() function is executed after the </a:t>
            </a:r>
            <a:r>
              <a:rPr lang="en-US" dirty="0" err="1"/>
              <a:t>updation</a:t>
            </a:r>
            <a:r>
              <a:rPr lang="en-US" dirty="0"/>
              <a:t> of State or Props.</a:t>
            </a:r>
            <a:endParaRPr lang="en-IN" dirty="0"/>
          </a:p>
        </p:txBody>
      </p:sp>
    </p:spTree>
    <p:extLst>
      <p:ext uri="{BB962C8B-B14F-4D97-AF65-F5344CB8AC3E}">
        <p14:creationId xmlns:p14="http://schemas.microsoft.com/office/powerpoint/2010/main" val="144791239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0">
            <a:schemeClr val="accent6"/>
          </a:lnRef>
          <a:fillRef idx="3">
            <a:schemeClr val="accent6"/>
          </a:fillRef>
          <a:effectRef idx="3">
            <a:schemeClr val="accent6"/>
          </a:effectRef>
          <a:fontRef idx="minor">
            <a:schemeClr val="lt1"/>
          </a:fontRef>
        </p:style>
        <p:txBody>
          <a:bodyPr/>
          <a:lstStyle/>
          <a:p>
            <a:r>
              <a:rPr lang="en-IN" dirty="0"/>
              <a:t>Lifecycle of a Component</a:t>
            </a:r>
          </a:p>
        </p:txBody>
      </p:sp>
      <p:sp>
        <p:nvSpPr>
          <p:cNvPr id="3" name="Content Placeholder 2"/>
          <p:cNvSpPr>
            <a:spLocks noGrp="1"/>
          </p:cNvSpPr>
          <p:nvPr>
            <p:ph idx="1"/>
          </p:nvPr>
        </p:nvSpPr>
        <p:spPr/>
        <p:txBody>
          <a:bodyPr/>
          <a:lstStyle/>
          <a:p>
            <a:pPr marL="0" indent="0">
              <a:buNone/>
            </a:pPr>
            <a:r>
              <a:rPr lang="en-IN" dirty="0" smtClean="0"/>
              <a:t>v) </a:t>
            </a:r>
            <a:r>
              <a:rPr lang="en-IN" b="1" dirty="0" err="1"/>
              <a:t>componentDidUpdate</a:t>
            </a:r>
            <a:r>
              <a:rPr lang="en-IN" b="1" dirty="0"/>
              <a:t>() Function</a:t>
            </a:r>
            <a:r>
              <a:rPr lang="en-IN" dirty="0" smtClean="0"/>
              <a:t>:</a:t>
            </a:r>
          </a:p>
          <a:p>
            <a:r>
              <a:rPr lang="en-US" dirty="0" smtClean="0"/>
              <a:t>This </a:t>
            </a:r>
            <a:r>
              <a:rPr lang="en-US" dirty="0"/>
              <a:t>function is invoked after the component is </a:t>
            </a:r>
            <a:r>
              <a:rPr lang="en-US" dirty="0" err="1"/>
              <a:t>rerendered</a:t>
            </a:r>
            <a:r>
              <a:rPr lang="en-US" dirty="0"/>
              <a:t> i.e. this function gets invoked once after the render() function is executed after the </a:t>
            </a:r>
            <a:r>
              <a:rPr lang="en-US" dirty="0" err="1"/>
              <a:t>updation</a:t>
            </a:r>
            <a:r>
              <a:rPr lang="en-US" dirty="0"/>
              <a:t> of State or Props.</a:t>
            </a:r>
            <a:endParaRPr lang="en-IN" dirty="0"/>
          </a:p>
        </p:txBody>
      </p:sp>
    </p:spTree>
    <p:extLst>
      <p:ext uri="{BB962C8B-B14F-4D97-AF65-F5344CB8AC3E}">
        <p14:creationId xmlns:p14="http://schemas.microsoft.com/office/powerpoint/2010/main" val="218524873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0">
            <a:schemeClr val="accent6"/>
          </a:lnRef>
          <a:fillRef idx="3">
            <a:schemeClr val="accent6"/>
          </a:fillRef>
          <a:effectRef idx="3">
            <a:schemeClr val="accent6"/>
          </a:effectRef>
          <a:fontRef idx="minor">
            <a:schemeClr val="lt1"/>
          </a:fontRef>
        </p:style>
        <p:txBody>
          <a:bodyPr/>
          <a:lstStyle/>
          <a:p>
            <a:r>
              <a:rPr lang="en-IN" dirty="0"/>
              <a:t>Lifecycle of a Component</a:t>
            </a:r>
          </a:p>
        </p:txBody>
      </p:sp>
      <p:sp>
        <p:nvSpPr>
          <p:cNvPr id="3" name="Content Placeholder 2"/>
          <p:cNvSpPr>
            <a:spLocks noGrp="1"/>
          </p:cNvSpPr>
          <p:nvPr>
            <p:ph idx="1"/>
          </p:nvPr>
        </p:nvSpPr>
        <p:spPr/>
        <p:txBody>
          <a:bodyPr>
            <a:normAutofit fontScale="92500" lnSpcReduction="10000"/>
          </a:bodyPr>
          <a:lstStyle/>
          <a:p>
            <a:pPr marL="0" indent="0">
              <a:buNone/>
            </a:pPr>
            <a:r>
              <a:rPr lang="en-IN" b="1" dirty="0">
                <a:solidFill>
                  <a:srgbClr val="FF0000"/>
                </a:solidFill>
              </a:rPr>
              <a:t>4. </a:t>
            </a:r>
            <a:r>
              <a:rPr lang="en-IN" b="1" dirty="0" err="1">
                <a:solidFill>
                  <a:srgbClr val="FF0000"/>
                </a:solidFill>
              </a:rPr>
              <a:t>Unmounting</a:t>
            </a:r>
            <a:r>
              <a:rPr lang="en-IN" b="1" dirty="0" smtClean="0">
                <a:solidFill>
                  <a:srgbClr val="FF0000"/>
                </a:solidFill>
              </a:rPr>
              <a:t>:</a:t>
            </a:r>
          </a:p>
          <a:p>
            <a:r>
              <a:rPr lang="en-US" dirty="0"/>
              <a:t>This is the final phase of the lifecycle of the component that is the phase of </a:t>
            </a:r>
            <a:r>
              <a:rPr lang="en-US" dirty="0" err="1"/>
              <a:t>unmounting</a:t>
            </a:r>
            <a:r>
              <a:rPr lang="en-US" dirty="0"/>
              <a:t> the component </a:t>
            </a:r>
            <a:r>
              <a:rPr lang="en-US" dirty="0" smtClean="0"/>
              <a:t>from </a:t>
            </a:r>
            <a:r>
              <a:rPr lang="en-US" dirty="0"/>
              <a:t>the DOM</a:t>
            </a:r>
            <a:r>
              <a:rPr lang="en-US" dirty="0" smtClean="0"/>
              <a:t>.</a:t>
            </a:r>
          </a:p>
          <a:p>
            <a:r>
              <a:rPr lang="en-US" b="1" dirty="0" err="1"/>
              <a:t>componentWillUnmount</a:t>
            </a:r>
            <a:r>
              <a:rPr lang="en-US" b="1" dirty="0"/>
              <a:t>() Function</a:t>
            </a:r>
            <a:r>
              <a:rPr lang="en-US" dirty="0"/>
              <a:t>: This function is invoked before the component is finally </a:t>
            </a:r>
            <a:r>
              <a:rPr lang="en-US" dirty="0" err="1"/>
              <a:t>unmounted</a:t>
            </a:r>
            <a:r>
              <a:rPr lang="en-US" dirty="0"/>
              <a:t> from the DOM i.e. this function gets invoked once before the component is removed from the page and this denotes the end of the lifecycle</a:t>
            </a:r>
            <a:r>
              <a:rPr lang="en-US" dirty="0" smtClean="0"/>
              <a:t>.</a:t>
            </a:r>
            <a:endParaRPr lang="en-US" dirty="0"/>
          </a:p>
        </p:txBody>
      </p:sp>
    </p:spTree>
    <p:extLst>
      <p:ext uri="{BB962C8B-B14F-4D97-AF65-F5344CB8AC3E}">
        <p14:creationId xmlns:p14="http://schemas.microsoft.com/office/powerpoint/2010/main" val="40001353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260648"/>
            <a:ext cx="8229600" cy="1143000"/>
          </a:xfrm>
        </p:spPr>
        <p:style>
          <a:lnRef idx="0">
            <a:schemeClr val="accent6"/>
          </a:lnRef>
          <a:fillRef idx="3">
            <a:schemeClr val="accent6"/>
          </a:fillRef>
          <a:effectRef idx="3">
            <a:schemeClr val="accent6"/>
          </a:effectRef>
          <a:fontRef idx="minor">
            <a:schemeClr val="lt1"/>
          </a:fontRef>
        </p:style>
        <p:txBody>
          <a:bodyPr/>
          <a:lstStyle/>
          <a:p>
            <a:r>
              <a:rPr lang="en-IN" dirty="0" smtClean="0"/>
              <a:t>Creating Environment </a:t>
            </a:r>
            <a:endParaRPr lang="en-IN" dirty="0"/>
          </a:p>
        </p:txBody>
      </p:sp>
      <p:sp>
        <p:nvSpPr>
          <p:cNvPr id="3" name="Content Placeholder 2"/>
          <p:cNvSpPr>
            <a:spLocks noGrp="1"/>
          </p:cNvSpPr>
          <p:nvPr>
            <p:ph idx="1"/>
          </p:nvPr>
        </p:nvSpPr>
        <p:spPr>
          <a:xfrm>
            <a:off x="457200" y="1600201"/>
            <a:ext cx="8229600" cy="1684784"/>
          </a:xfrm>
        </p:spPr>
        <p:txBody>
          <a:bodyPr/>
          <a:lstStyle/>
          <a:p>
            <a:r>
              <a:rPr lang="en-IN" dirty="0" smtClean="0"/>
              <a:t>To create a project in react we have to use </a:t>
            </a:r>
            <a:r>
              <a:rPr lang="en-IN" b="1" dirty="0" err="1" smtClean="0">
                <a:solidFill>
                  <a:srgbClr val="FF0000"/>
                </a:solidFill>
              </a:rPr>
              <a:t>npx</a:t>
            </a:r>
            <a:r>
              <a:rPr lang="en-IN" dirty="0" smtClean="0"/>
              <a:t> command tool with command feature </a:t>
            </a:r>
            <a:r>
              <a:rPr lang="en-IN" b="1" dirty="0" smtClean="0">
                <a:solidFill>
                  <a:srgbClr val="FF0000"/>
                </a:solidFill>
              </a:rPr>
              <a:t>create-react-app</a:t>
            </a:r>
            <a:endParaRPr lang="en-IN" b="1" dirty="0">
              <a:solidFill>
                <a:srgbClr val="FF0000"/>
              </a:solidFill>
            </a:endParaRPr>
          </a:p>
        </p:txBody>
      </p:sp>
      <p:sp>
        <p:nvSpPr>
          <p:cNvPr id="4" name="Rounded Rectangle 3"/>
          <p:cNvSpPr/>
          <p:nvPr/>
        </p:nvSpPr>
        <p:spPr>
          <a:xfrm>
            <a:off x="563284" y="3163078"/>
            <a:ext cx="8136904" cy="576064"/>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IN" sz="2800" b="1" dirty="0" err="1" smtClean="0">
                <a:solidFill>
                  <a:schemeClr val="tx2"/>
                </a:solidFill>
              </a:rPr>
              <a:t>npx</a:t>
            </a:r>
            <a:r>
              <a:rPr lang="en-IN" sz="2800" b="1" dirty="0" smtClean="0">
                <a:solidFill>
                  <a:schemeClr val="tx2"/>
                </a:solidFill>
              </a:rPr>
              <a:t> create-react-app </a:t>
            </a:r>
            <a:r>
              <a:rPr lang="en-IN" sz="2800" b="1" dirty="0" err="1" smtClean="0">
                <a:solidFill>
                  <a:schemeClr val="tx2"/>
                </a:solidFill>
              </a:rPr>
              <a:t>myreact</a:t>
            </a:r>
            <a:endParaRPr lang="en-IN" sz="2800" b="1" dirty="0">
              <a:solidFill>
                <a:schemeClr val="tx2"/>
              </a:solidFill>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3860" y="4221089"/>
            <a:ext cx="8189511" cy="180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4646677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0">
            <a:schemeClr val="accent6"/>
          </a:lnRef>
          <a:fillRef idx="3">
            <a:schemeClr val="accent6"/>
          </a:fillRef>
          <a:effectRef idx="3">
            <a:schemeClr val="accent6"/>
          </a:effectRef>
          <a:fontRef idx="minor">
            <a:schemeClr val="lt1"/>
          </a:fontRef>
        </p:style>
        <p:txBody>
          <a:bodyPr/>
          <a:lstStyle/>
          <a:p>
            <a:r>
              <a:rPr lang="en-IN" dirty="0"/>
              <a:t>Lifecycle of a Component</a:t>
            </a:r>
          </a:p>
        </p:txBody>
      </p:sp>
      <p:sp>
        <p:nvSpPr>
          <p:cNvPr id="4" name="TextBox 3"/>
          <p:cNvSpPr txBox="1"/>
          <p:nvPr/>
        </p:nvSpPr>
        <p:spPr>
          <a:xfrm>
            <a:off x="683568" y="1412776"/>
            <a:ext cx="3888432" cy="5324535"/>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r>
              <a:rPr lang="en-IN" sz="1400" dirty="0"/>
              <a:t>import React from 'react</a:t>
            </a:r>
            <a:r>
              <a:rPr lang="en-IN" sz="1400" dirty="0" smtClean="0"/>
              <a:t>';</a:t>
            </a:r>
            <a:r>
              <a:rPr lang="en-IN" sz="1400" dirty="0"/>
              <a:t/>
            </a:r>
            <a:br>
              <a:rPr lang="en-IN" sz="1400" dirty="0"/>
            </a:br>
            <a:r>
              <a:rPr lang="en-IN" sz="1400" dirty="0"/>
              <a:t>export default class </a:t>
            </a:r>
            <a:r>
              <a:rPr lang="en-IN" sz="1400" dirty="0" err="1"/>
              <a:t>RactCompoLifeCycle</a:t>
            </a:r>
            <a:r>
              <a:rPr lang="en-IN" sz="1400" dirty="0"/>
              <a:t> extends </a:t>
            </a:r>
            <a:r>
              <a:rPr lang="en-IN" sz="1400" dirty="0" err="1"/>
              <a:t>React.Component</a:t>
            </a:r>
            <a:r>
              <a:rPr lang="en-IN" sz="1400" dirty="0"/>
              <a:t> {</a:t>
            </a:r>
          </a:p>
          <a:p>
            <a:r>
              <a:rPr lang="en-IN" sz="1400" dirty="0"/>
              <a:t>    constructor(props)</a:t>
            </a:r>
          </a:p>
          <a:p>
            <a:r>
              <a:rPr lang="en-IN" sz="1400" dirty="0"/>
              <a:t>    {</a:t>
            </a:r>
          </a:p>
          <a:p>
            <a:r>
              <a:rPr lang="en-IN" sz="1400" dirty="0"/>
              <a:t>        super(props);</a:t>
            </a:r>
          </a:p>
          <a:p>
            <a:r>
              <a:rPr lang="en-IN" sz="1400" dirty="0"/>
              <a:t>        </a:t>
            </a:r>
            <a:r>
              <a:rPr lang="en-IN" sz="1400" dirty="0" err="1"/>
              <a:t>this.state</a:t>
            </a:r>
            <a:r>
              <a:rPr lang="en-IN" sz="1400" dirty="0"/>
              <a:t> = { hello : "World!" };</a:t>
            </a:r>
          </a:p>
          <a:p>
            <a:r>
              <a:rPr lang="en-IN" sz="1400" dirty="0"/>
              <a:t>    }</a:t>
            </a:r>
          </a:p>
          <a:p>
            <a:r>
              <a:rPr lang="en-IN" sz="1400" dirty="0"/>
              <a:t/>
            </a:r>
            <a:br>
              <a:rPr lang="en-IN" sz="1400" dirty="0"/>
            </a:br>
            <a:r>
              <a:rPr lang="en-IN" sz="1400" dirty="0"/>
              <a:t>    </a:t>
            </a:r>
            <a:r>
              <a:rPr lang="en-IN" sz="1400" dirty="0" err="1"/>
              <a:t>componentWillMount</a:t>
            </a:r>
            <a:r>
              <a:rPr lang="en-IN" sz="1400" dirty="0"/>
              <a:t>()</a:t>
            </a:r>
          </a:p>
          <a:p>
            <a:r>
              <a:rPr lang="en-IN" sz="1400" dirty="0"/>
              <a:t>    {</a:t>
            </a:r>
          </a:p>
          <a:p>
            <a:r>
              <a:rPr lang="en-IN" sz="1400" dirty="0"/>
              <a:t>        console.log("</a:t>
            </a:r>
            <a:r>
              <a:rPr lang="en-IN" sz="1400" dirty="0" err="1"/>
              <a:t>componentWillMount</a:t>
            </a:r>
            <a:r>
              <a:rPr lang="en-IN" sz="1400" dirty="0"/>
              <a:t>()");</a:t>
            </a:r>
          </a:p>
          <a:p>
            <a:r>
              <a:rPr lang="en-IN" sz="1400" dirty="0"/>
              <a:t>    }</a:t>
            </a:r>
          </a:p>
          <a:p>
            <a:r>
              <a:rPr lang="en-IN" sz="1400" dirty="0"/>
              <a:t/>
            </a:r>
            <a:br>
              <a:rPr lang="en-IN" sz="1400" dirty="0"/>
            </a:br>
            <a:r>
              <a:rPr lang="en-IN" sz="1400" dirty="0"/>
              <a:t>    </a:t>
            </a:r>
            <a:r>
              <a:rPr lang="en-IN" sz="1400" dirty="0" err="1"/>
              <a:t>componentDidMount</a:t>
            </a:r>
            <a:r>
              <a:rPr lang="en-IN" sz="1400" dirty="0"/>
              <a:t>()</a:t>
            </a:r>
          </a:p>
          <a:p>
            <a:r>
              <a:rPr lang="en-IN" sz="1400" dirty="0"/>
              <a:t>    {</a:t>
            </a:r>
          </a:p>
          <a:p>
            <a:r>
              <a:rPr lang="en-IN" sz="1400" dirty="0"/>
              <a:t>        console.log("</a:t>
            </a:r>
            <a:r>
              <a:rPr lang="en-IN" sz="1400" dirty="0" err="1"/>
              <a:t>componentDidMount</a:t>
            </a:r>
            <a:r>
              <a:rPr lang="en-IN" sz="1400" dirty="0"/>
              <a:t>()");</a:t>
            </a:r>
          </a:p>
          <a:p>
            <a:r>
              <a:rPr lang="en-IN" sz="1400" dirty="0"/>
              <a:t>    }</a:t>
            </a:r>
          </a:p>
          <a:p>
            <a:r>
              <a:rPr lang="en-IN" sz="1400" dirty="0"/>
              <a:t/>
            </a:r>
            <a:br>
              <a:rPr lang="en-IN" sz="1400" dirty="0"/>
            </a:br>
            <a:r>
              <a:rPr lang="en-IN" sz="1400" dirty="0"/>
              <a:t>    </a:t>
            </a:r>
            <a:r>
              <a:rPr lang="en-IN" sz="1400" dirty="0" err="1"/>
              <a:t>changeState</a:t>
            </a:r>
            <a:r>
              <a:rPr lang="en-IN" sz="1400" dirty="0"/>
              <a:t>()</a:t>
            </a:r>
          </a:p>
          <a:p>
            <a:r>
              <a:rPr lang="en-IN" sz="1400" dirty="0"/>
              <a:t>    {</a:t>
            </a:r>
          </a:p>
          <a:p>
            <a:r>
              <a:rPr lang="en-IN" sz="1400" dirty="0"/>
              <a:t>        </a:t>
            </a:r>
            <a:r>
              <a:rPr lang="en-IN" sz="1400" dirty="0" err="1"/>
              <a:t>this.setState</a:t>
            </a:r>
            <a:r>
              <a:rPr lang="en-IN" sz="1400" dirty="0"/>
              <a:t>({ hello : "Geek!" });</a:t>
            </a:r>
          </a:p>
          <a:p>
            <a:r>
              <a:rPr lang="en-IN" sz="1400" dirty="0"/>
              <a:t>    }</a:t>
            </a:r>
          </a:p>
          <a:p>
            <a:endParaRPr lang="en-IN" dirty="0"/>
          </a:p>
        </p:txBody>
      </p:sp>
      <p:sp>
        <p:nvSpPr>
          <p:cNvPr id="5" name="TextBox 4"/>
          <p:cNvSpPr txBox="1"/>
          <p:nvPr/>
        </p:nvSpPr>
        <p:spPr>
          <a:xfrm>
            <a:off x="4716016" y="1556792"/>
            <a:ext cx="4104456" cy="5186035"/>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r>
              <a:rPr lang="en-IN" sz="1600" dirty="0"/>
              <a:t> </a:t>
            </a:r>
            <a:r>
              <a:rPr lang="en-IN" sz="1100" dirty="0"/>
              <a:t>   render()</a:t>
            </a:r>
          </a:p>
          <a:p>
            <a:r>
              <a:rPr lang="en-IN" sz="1100" dirty="0"/>
              <a:t>    {</a:t>
            </a:r>
          </a:p>
          <a:p>
            <a:r>
              <a:rPr lang="en-IN" sz="1100" dirty="0"/>
              <a:t>        return (</a:t>
            </a:r>
          </a:p>
          <a:p>
            <a:r>
              <a:rPr lang="en-IN" sz="1100" dirty="0"/>
              <a:t>            &lt;div&gt;</a:t>
            </a:r>
          </a:p>
          <a:p>
            <a:r>
              <a:rPr lang="en-IN" sz="1100" dirty="0"/>
              <a:t>            &lt;h1&gt;Hello Planet, Hello{ </a:t>
            </a:r>
            <a:r>
              <a:rPr lang="en-IN" sz="1100" dirty="0" err="1"/>
              <a:t>this.state.hello</a:t>
            </a:r>
            <a:r>
              <a:rPr lang="en-IN" sz="1100" dirty="0"/>
              <a:t> }&lt;/h1&gt;</a:t>
            </a:r>
          </a:p>
          <a:p>
            <a:r>
              <a:rPr lang="en-IN" sz="1100" dirty="0"/>
              <a:t>            &lt;h2&gt;</a:t>
            </a:r>
          </a:p>
          <a:p>
            <a:r>
              <a:rPr lang="en-IN" sz="1100" dirty="0"/>
              <a:t>            &lt;a </a:t>
            </a:r>
            <a:r>
              <a:rPr lang="en-IN" sz="1100" dirty="0" err="1"/>
              <a:t>onClick</a:t>
            </a:r>
            <a:r>
              <a:rPr lang="en-IN" sz="1100" dirty="0"/>
              <a:t>={</a:t>
            </a:r>
            <a:r>
              <a:rPr lang="en-IN" sz="1100" dirty="0" err="1"/>
              <a:t>this.changeState.bind</a:t>
            </a:r>
            <a:r>
              <a:rPr lang="en-IN" sz="1100" dirty="0"/>
              <a:t>(this)} </a:t>
            </a:r>
            <a:r>
              <a:rPr lang="en-IN" sz="1100" dirty="0" err="1"/>
              <a:t>href</a:t>
            </a:r>
            <a:r>
              <a:rPr lang="en-IN" sz="1100" dirty="0"/>
              <a:t>="/#"&gt;Press Here!&lt;/a&gt;</a:t>
            </a:r>
          </a:p>
          <a:p>
            <a:r>
              <a:rPr lang="en-IN" sz="1100" dirty="0"/>
              <a:t>            &lt;/h2&gt;</a:t>
            </a:r>
          </a:p>
          <a:p>
            <a:r>
              <a:rPr lang="en-IN" sz="1100" dirty="0"/>
              <a:t>            &lt;/div&gt;);</a:t>
            </a:r>
          </a:p>
          <a:p>
            <a:r>
              <a:rPr lang="en-IN" sz="1100" dirty="0"/>
              <a:t>    }</a:t>
            </a:r>
          </a:p>
          <a:p>
            <a:r>
              <a:rPr lang="en-IN" sz="1100" dirty="0"/>
              <a:t/>
            </a:r>
            <a:br>
              <a:rPr lang="en-IN" sz="1100" dirty="0"/>
            </a:br>
            <a:r>
              <a:rPr lang="en-IN" sz="1100" dirty="0"/>
              <a:t>    </a:t>
            </a:r>
            <a:r>
              <a:rPr lang="en-IN" sz="1100" dirty="0" err="1"/>
              <a:t>shouldComponentUpdate</a:t>
            </a:r>
            <a:r>
              <a:rPr lang="en-IN" sz="1100" dirty="0"/>
              <a:t>(</a:t>
            </a:r>
            <a:r>
              <a:rPr lang="en-IN" sz="1100" dirty="0" err="1"/>
              <a:t>nextProps</a:t>
            </a:r>
            <a:r>
              <a:rPr lang="en-IN" sz="1100" dirty="0"/>
              <a:t>, </a:t>
            </a:r>
            <a:r>
              <a:rPr lang="en-IN" sz="1100" dirty="0" err="1"/>
              <a:t>nextState</a:t>
            </a:r>
            <a:r>
              <a:rPr lang="en-IN" sz="1100" dirty="0"/>
              <a:t>)</a:t>
            </a:r>
          </a:p>
          <a:p>
            <a:r>
              <a:rPr lang="en-IN" sz="1100" dirty="0"/>
              <a:t>    {</a:t>
            </a:r>
          </a:p>
          <a:p>
            <a:r>
              <a:rPr lang="en-IN" sz="1100" dirty="0"/>
              <a:t>        console.log("</a:t>
            </a:r>
            <a:r>
              <a:rPr lang="en-IN" sz="1100" dirty="0" err="1"/>
              <a:t>shouldComponentUpdate</a:t>
            </a:r>
            <a:r>
              <a:rPr lang="en-IN" sz="1100" dirty="0"/>
              <a:t>()");</a:t>
            </a:r>
          </a:p>
          <a:p>
            <a:r>
              <a:rPr lang="en-IN" sz="1100" dirty="0"/>
              <a:t>        return true;</a:t>
            </a:r>
          </a:p>
          <a:p>
            <a:r>
              <a:rPr lang="en-IN" sz="1100" dirty="0"/>
              <a:t>    }</a:t>
            </a:r>
          </a:p>
          <a:p>
            <a:r>
              <a:rPr lang="en-IN" sz="1100" dirty="0"/>
              <a:t/>
            </a:r>
            <a:br>
              <a:rPr lang="en-IN" sz="1100" dirty="0"/>
            </a:br>
            <a:r>
              <a:rPr lang="en-IN" sz="1100" dirty="0"/>
              <a:t>    </a:t>
            </a:r>
            <a:r>
              <a:rPr lang="en-IN" sz="1100" dirty="0" err="1"/>
              <a:t>componentWillUpdate</a:t>
            </a:r>
            <a:r>
              <a:rPr lang="en-IN" sz="1100" dirty="0"/>
              <a:t>()</a:t>
            </a:r>
          </a:p>
          <a:p>
            <a:r>
              <a:rPr lang="en-IN" sz="1100" dirty="0"/>
              <a:t>    {</a:t>
            </a:r>
          </a:p>
          <a:p>
            <a:r>
              <a:rPr lang="en-IN" sz="1100" dirty="0"/>
              <a:t>        console.log("</a:t>
            </a:r>
            <a:r>
              <a:rPr lang="en-IN" sz="1100" dirty="0" err="1"/>
              <a:t>componentWillUpdate</a:t>
            </a:r>
            <a:r>
              <a:rPr lang="en-IN" sz="1100" dirty="0"/>
              <a:t>()");</a:t>
            </a:r>
          </a:p>
          <a:p>
            <a:r>
              <a:rPr lang="en-IN" sz="1100" dirty="0"/>
              <a:t>    }</a:t>
            </a:r>
          </a:p>
          <a:p>
            <a:r>
              <a:rPr lang="en-IN" sz="1100" dirty="0"/>
              <a:t/>
            </a:r>
            <a:br>
              <a:rPr lang="en-IN" sz="1100" dirty="0"/>
            </a:br>
            <a:r>
              <a:rPr lang="en-IN" sz="1100" dirty="0"/>
              <a:t>    </a:t>
            </a:r>
            <a:r>
              <a:rPr lang="en-IN" sz="1100" dirty="0" err="1"/>
              <a:t>componentDidUpdate</a:t>
            </a:r>
            <a:r>
              <a:rPr lang="en-IN" sz="1100" dirty="0"/>
              <a:t>()</a:t>
            </a:r>
          </a:p>
          <a:p>
            <a:r>
              <a:rPr lang="en-IN" sz="1100" dirty="0"/>
              <a:t>    {</a:t>
            </a:r>
          </a:p>
          <a:p>
            <a:r>
              <a:rPr lang="en-IN" sz="1100" dirty="0"/>
              <a:t>        console.log("</a:t>
            </a:r>
            <a:r>
              <a:rPr lang="en-IN" sz="1100" dirty="0" err="1"/>
              <a:t>componentDidUpdate</a:t>
            </a:r>
            <a:r>
              <a:rPr lang="en-IN" sz="1100" dirty="0"/>
              <a:t>()");</a:t>
            </a:r>
          </a:p>
          <a:p>
            <a:r>
              <a:rPr lang="en-IN" sz="1100" dirty="0"/>
              <a:t>    }</a:t>
            </a:r>
          </a:p>
          <a:p>
            <a:r>
              <a:rPr lang="en-IN" sz="1100" dirty="0"/>
              <a:t>}</a:t>
            </a:r>
          </a:p>
          <a:p>
            <a:endParaRPr lang="en-IN" dirty="0"/>
          </a:p>
        </p:txBody>
      </p:sp>
    </p:spTree>
    <p:extLst>
      <p:ext uri="{BB962C8B-B14F-4D97-AF65-F5344CB8AC3E}">
        <p14:creationId xmlns:p14="http://schemas.microsoft.com/office/powerpoint/2010/main" val="416661807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0">
            <a:schemeClr val="accent6"/>
          </a:lnRef>
          <a:fillRef idx="3">
            <a:schemeClr val="accent6"/>
          </a:fillRef>
          <a:effectRef idx="3">
            <a:schemeClr val="accent6"/>
          </a:effectRef>
          <a:fontRef idx="minor">
            <a:schemeClr val="lt1"/>
          </a:fontRef>
        </p:style>
        <p:txBody>
          <a:bodyPr/>
          <a:lstStyle/>
          <a:p>
            <a:r>
              <a:rPr lang="en-IN" dirty="0"/>
              <a:t>Lifecycle of a Component</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560" y="1628800"/>
            <a:ext cx="3960440" cy="1600200"/>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88024" y="1676425"/>
            <a:ext cx="4229100" cy="1504950"/>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1600" y="4221088"/>
            <a:ext cx="2638425" cy="600075"/>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9"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88024" y="3929088"/>
            <a:ext cx="3086100" cy="1038225"/>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1210692" y="5510742"/>
            <a:ext cx="2160240" cy="369332"/>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r>
              <a:rPr lang="en-IN" dirty="0" smtClean="0"/>
              <a:t>After Page Loading</a:t>
            </a:r>
            <a:endParaRPr lang="en-IN" dirty="0"/>
          </a:p>
        </p:txBody>
      </p:sp>
      <p:sp>
        <p:nvSpPr>
          <p:cNvPr id="5" name="TextBox 4"/>
          <p:cNvSpPr txBox="1"/>
          <p:nvPr/>
        </p:nvSpPr>
        <p:spPr>
          <a:xfrm>
            <a:off x="5508104" y="5510742"/>
            <a:ext cx="2088232" cy="369332"/>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r>
              <a:rPr lang="en-IN" dirty="0" smtClean="0"/>
              <a:t>After the click event</a:t>
            </a:r>
            <a:endParaRPr lang="en-IN" dirty="0"/>
          </a:p>
        </p:txBody>
      </p:sp>
    </p:spTree>
    <p:extLst>
      <p:ext uri="{BB962C8B-B14F-4D97-AF65-F5344CB8AC3E}">
        <p14:creationId xmlns:p14="http://schemas.microsoft.com/office/powerpoint/2010/main" val="66355974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0">
            <a:schemeClr val="accent6"/>
          </a:lnRef>
          <a:fillRef idx="3">
            <a:schemeClr val="accent6"/>
          </a:fillRef>
          <a:effectRef idx="3">
            <a:schemeClr val="accent6"/>
          </a:effectRef>
          <a:fontRef idx="minor">
            <a:schemeClr val="lt1"/>
          </a:fontRef>
        </p:style>
        <p:txBody>
          <a:bodyPr/>
          <a:lstStyle/>
          <a:p>
            <a:r>
              <a:rPr lang="en-IN" dirty="0" smtClean="0"/>
              <a:t>Rendering List in React</a:t>
            </a:r>
            <a:endParaRPr lang="en-IN" dirty="0"/>
          </a:p>
        </p:txBody>
      </p:sp>
      <p:sp>
        <p:nvSpPr>
          <p:cNvPr id="3" name="Content Placeholder 2"/>
          <p:cNvSpPr>
            <a:spLocks noGrp="1"/>
          </p:cNvSpPr>
          <p:nvPr>
            <p:ph idx="1"/>
          </p:nvPr>
        </p:nvSpPr>
        <p:spPr/>
        <p:txBody>
          <a:bodyPr/>
          <a:lstStyle/>
          <a:p>
            <a:r>
              <a:rPr lang="en-IN" dirty="0" smtClean="0"/>
              <a:t>List is very basic feature of JavaScript.</a:t>
            </a:r>
          </a:p>
          <a:p>
            <a:r>
              <a:rPr lang="en-IN" dirty="0" smtClean="0"/>
              <a:t>It is usually collection objects: number, character, string or any user defined objects</a:t>
            </a:r>
          </a:p>
          <a:p>
            <a:r>
              <a:rPr lang="en-IN" dirty="0" smtClean="0"/>
              <a:t>Example: </a:t>
            </a:r>
            <a:r>
              <a:rPr lang="en-IN" dirty="0" err="1" smtClean="0"/>
              <a:t>var</a:t>
            </a:r>
            <a:r>
              <a:rPr lang="en-IN" dirty="0" smtClean="0"/>
              <a:t> number=[1,2,4,5,6].</a:t>
            </a:r>
          </a:p>
          <a:p>
            <a:r>
              <a:rPr lang="en-IN" dirty="0" smtClean="0"/>
              <a:t>Now question is, how can we render list in React?</a:t>
            </a:r>
            <a:endParaRPr lang="en-IN" dirty="0"/>
          </a:p>
        </p:txBody>
      </p:sp>
    </p:spTree>
    <p:extLst>
      <p:ext uri="{BB962C8B-B14F-4D97-AF65-F5344CB8AC3E}">
        <p14:creationId xmlns:p14="http://schemas.microsoft.com/office/powerpoint/2010/main" val="268047842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0">
            <a:schemeClr val="accent6"/>
          </a:lnRef>
          <a:fillRef idx="3">
            <a:schemeClr val="accent6"/>
          </a:fillRef>
          <a:effectRef idx="3">
            <a:schemeClr val="accent6"/>
          </a:effectRef>
          <a:fontRef idx="minor">
            <a:schemeClr val="lt1"/>
          </a:fontRef>
        </p:style>
        <p:txBody>
          <a:bodyPr/>
          <a:lstStyle/>
          <a:p>
            <a:r>
              <a:rPr lang="en-IN" dirty="0"/>
              <a:t>Rendering List in React</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18714" y="1529443"/>
            <a:ext cx="4851400" cy="529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8899657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0">
            <a:schemeClr val="accent6"/>
          </a:lnRef>
          <a:fillRef idx="3">
            <a:schemeClr val="accent6"/>
          </a:fillRef>
          <a:effectRef idx="3">
            <a:schemeClr val="accent6"/>
          </a:effectRef>
          <a:fontRef idx="minor">
            <a:schemeClr val="lt1"/>
          </a:fontRef>
        </p:style>
        <p:txBody>
          <a:bodyPr/>
          <a:lstStyle/>
          <a:p>
            <a:r>
              <a:rPr lang="en-IN" dirty="0"/>
              <a:t>Rendering List in React</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576" y="2204864"/>
            <a:ext cx="4057650" cy="1038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611560" y="1772816"/>
            <a:ext cx="4201666" cy="369332"/>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r>
              <a:rPr lang="en-IN" dirty="0" smtClean="0"/>
              <a:t>1. We have created a list of JSON objects</a:t>
            </a:r>
            <a:endParaRPr lang="en-IN" dirty="0"/>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7584" y="4941168"/>
            <a:ext cx="51054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755576" y="3501008"/>
            <a:ext cx="7128792" cy="923330"/>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r>
              <a:rPr lang="en-IN" dirty="0" smtClean="0"/>
              <a:t>2. We have created a functional component to show name of the employees only. The </a:t>
            </a:r>
            <a:r>
              <a:rPr lang="en-IN" b="1" i="1" dirty="0" smtClean="0"/>
              <a:t>map</a:t>
            </a:r>
            <a:r>
              <a:rPr lang="en-IN" dirty="0" smtClean="0"/>
              <a:t> function here creates an iterator “</a:t>
            </a:r>
            <a:r>
              <a:rPr lang="en-IN" dirty="0" err="1" smtClean="0"/>
              <a:t>nn</a:t>
            </a:r>
            <a:r>
              <a:rPr lang="en-IN" dirty="0" smtClean="0"/>
              <a:t>” which iterates through the array provides the name of the employees only</a:t>
            </a:r>
            <a:endParaRPr lang="en-IN" dirty="0"/>
          </a:p>
        </p:txBody>
      </p:sp>
    </p:spTree>
    <p:extLst>
      <p:ext uri="{BB962C8B-B14F-4D97-AF65-F5344CB8AC3E}">
        <p14:creationId xmlns:p14="http://schemas.microsoft.com/office/powerpoint/2010/main" val="153748796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0">
            <a:schemeClr val="accent6"/>
          </a:lnRef>
          <a:fillRef idx="3">
            <a:schemeClr val="accent6"/>
          </a:fillRef>
          <a:effectRef idx="3">
            <a:schemeClr val="accent6"/>
          </a:effectRef>
          <a:fontRef idx="minor">
            <a:schemeClr val="lt1"/>
          </a:fontRef>
        </p:style>
        <p:txBody>
          <a:bodyPr/>
          <a:lstStyle/>
          <a:p>
            <a:r>
              <a:rPr lang="en-IN" dirty="0"/>
              <a:t>Rendering List in React</a:t>
            </a: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560" y="2276872"/>
            <a:ext cx="6705600" cy="352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539552" y="1700808"/>
            <a:ext cx="6624736" cy="369332"/>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r>
              <a:rPr lang="en-IN" dirty="0" smtClean="0"/>
              <a:t>3. Create another functional component to show employee details</a:t>
            </a:r>
            <a:endParaRPr lang="en-IN" dirty="0"/>
          </a:p>
        </p:txBody>
      </p:sp>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568" y="3645024"/>
            <a:ext cx="5753100" cy="819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683568" y="2924944"/>
            <a:ext cx="6336704" cy="369332"/>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r>
              <a:rPr lang="en-IN" dirty="0" smtClean="0"/>
              <a:t>4. We can also filter list and show data from the filtered data</a:t>
            </a:r>
            <a:endParaRPr lang="en-IN" dirty="0"/>
          </a:p>
        </p:txBody>
      </p:sp>
    </p:spTree>
    <p:extLst>
      <p:ext uri="{BB962C8B-B14F-4D97-AF65-F5344CB8AC3E}">
        <p14:creationId xmlns:p14="http://schemas.microsoft.com/office/powerpoint/2010/main" val="243990189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0">
            <a:schemeClr val="accent6"/>
          </a:lnRef>
          <a:fillRef idx="3">
            <a:schemeClr val="accent6"/>
          </a:fillRef>
          <a:effectRef idx="3">
            <a:schemeClr val="accent6"/>
          </a:effectRef>
          <a:fontRef idx="minor">
            <a:schemeClr val="lt1"/>
          </a:fontRef>
        </p:style>
        <p:txBody>
          <a:bodyPr/>
          <a:lstStyle/>
          <a:p>
            <a:r>
              <a:rPr lang="en-IN" dirty="0"/>
              <a:t>Rendering List in React</a:t>
            </a:r>
          </a:p>
        </p:txBody>
      </p:sp>
      <p:sp>
        <p:nvSpPr>
          <p:cNvPr id="3" name="Content Placeholder 2"/>
          <p:cNvSpPr>
            <a:spLocks noGrp="1"/>
          </p:cNvSpPr>
          <p:nvPr>
            <p:ph idx="1"/>
          </p:nvPr>
        </p:nvSpPr>
        <p:spPr>
          <a:xfrm>
            <a:off x="457200" y="1600201"/>
            <a:ext cx="8229600" cy="964704"/>
          </a:xfrm>
        </p:spPr>
        <p:txBody>
          <a:bodyPr>
            <a:normAutofit fontScale="92500" lnSpcReduction="10000"/>
          </a:bodyPr>
          <a:lstStyle/>
          <a:p>
            <a:r>
              <a:rPr lang="en-IN" dirty="0" smtClean="0"/>
              <a:t>An Alternative Approach to render list in Component</a:t>
            </a:r>
            <a:endParaRPr lang="en-IN" dirty="0"/>
          </a:p>
        </p:txBody>
      </p:sp>
      <p:sp>
        <p:nvSpPr>
          <p:cNvPr id="4" name="Rectangle 3"/>
          <p:cNvSpPr/>
          <p:nvPr/>
        </p:nvSpPr>
        <p:spPr>
          <a:xfrm>
            <a:off x="251520" y="4653136"/>
            <a:ext cx="3672408" cy="1200329"/>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r>
              <a:rPr lang="nn-NO" dirty="0"/>
              <a:t>let li=[];</a:t>
            </a:r>
          </a:p>
          <a:p>
            <a:r>
              <a:rPr lang="nn-NO" dirty="0"/>
              <a:t>    for(let i=0;i&lt;4;i++){</a:t>
            </a:r>
          </a:p>
          <a:p>
            <a:r>
              <a:rPr lang="nn-NO" dirty="0"/>
              <a:t>        li.push(&lt;li&gt; Item {data[i]}&lt;/li&gt;)</a:t>
            </a:r>
          </a:p>
          <a:p>
            <a:r>
              <a:rPr lang="nn-NO" dirty="0"/>
              <a:t>    }</a:t>
            </a:r>
          </a:p>
        </p:txBody>
      </p:sp>
      <p:sp>
        <p:nvSpPr>
          <p:cNvPr id="5" name="Rectangle 4"/>
          <p:cNvSpPr/>
          <p:nvPr/>
        </p:nvSpPr>
        <p:spPr>
          <a:xfrm>
            <a:off x="107504" y="2593739"/>
            <a:ext cx="4104456" cy="1754326"/>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r>
              <a:rPr lang="en-IN" dirty="0" err="1"/>
              <a:t>const</a:t>
            </a:r>
            <a:r>
              <a:rPr lang="en-IN" dirty="0"/>
              <a:t> data=[1,2,3,4];</a:t>
            </a:r>
          </a:p>
          <a:p>
            <a:r>
              <a:rPr lang="en-IN" dirty="0"/>
              <a:t/>
            </a:r>
            <a:br>
              <a:rPr lang="en-IN" dirty="0"/>
            </a:br>
            <a:r>
              <a:rPr lang="en-IN" dirty="0"/>
              <a:t>    </a:t>
            </a:r>
            <a:r>
              <a:rPr lang="en-IN" dirty="0" err="1"/>
              <a:t>const</a:t>
            </a:r>
            <a:r>
              <a:rPr lang="en-IN" dirty="0"/>
              <a:t> data2=[{id:1,name:'abc',age:40},</a:t>
            </a:r>
          </a:p>
          <a:p>
            <a:r>
              <a:rPr lang="en-IN" dirty="0"/>
              <a:t>                {id:2,name:'hty',age:30},</a:t>
            </a:r>
          </a:p>
          <a:p>
            <a:r>
              <a:rPr lang="en-IN" dirty="0"/>
              <a:t>                {id:3,name:'szy',age:35},</a:t>
            </a:r>
          </a:p>
          <a:p>
            <a:r>
              <a:rPr lang="en-IN" dirty="0"/>
              <a:t>                {id:4,name:'yut',age:38}];</a:t>
            </a:r>
          </a:p>
        </p:txBody>
      </p:sp>
      <p:sp>
        <p:nvSpPr>
          <p:cNvPr id="6" name="Rectangle 5"/>
          <p:cNvSpPr/>
          <p:nvPr/>
        </p:nvSpPr>
        <p:spPr>
          <a:xfrm>
            <a:off x="4355976" y="2348880"/>
            <a:ext cx="4572000" cy="1477328"/>
          </a:xfrm>
          <a:prstGeom prst="rect">
            <a:avLst/>
          </a:prstGeom>
        </p:spPr>
        <p:style>
          <a:lnRef idx="1">
            <a:schemeClr val="accent6"/>
          </a:lnRef>
          <a:fillRef idx="2">
            <a:schemeClr val="accent6"/>
          </a:fillRef>
          <a:effectRef idx="1">
            <a:schemeClr val="accent6"/>
          </a:effectRef>
          <a:fontRef idx="minor">
            <a:schemeClr val="dk1"/>
          </a:fontRef>
        </p:style>
        <p:txBody>
          <a:bodyPr>
            <a:spAutoFit/>
          </a:bodyPr>
          <a:lstStyle/>
          <a:p>
            <a:r>
              <a:rPr lang="en-IN" dirty="0"/>
              <a:t>let list2=[]</a:t>
            </a:r>
          </a:p>
          <a:p>
            <a:r>
              <a:rPr lang="en-IN" dirty="0"/>
              <a:t>    for(let i=0;i&lt;data2.length;i++){</a:t>
            </a:r>
          </a:p>
          <a:p>
            <a:r>
              <a:rPr lang="en-IN" dirty="0"/>
              <a:t>        list2.push(&lt;li&gt;{data2[i].id},{data2[i].name},{data2[i].age}&lt;/li&gt;)</a:t>
            </a:r>
          </a:p>
          <a:p>
            <a:r>
              <a:rPr lang="en-IN" dirty="0"/>
              <a:t>    }</a:t>
            </a:r>
          </a:p>
        </p:txBody>
      </p:sp>
      <p:sp>
        <p:nvSpPr>
          <p:cNvPr id="7" name="Rectangle 6"/>
          <p:cNvSpPr/>
          <p:nvPr/>
        </p:nvSpPr>
        <p:spPr>
          <a:xfrm>
            <a:off x="4644008" y="3991704"/>
            <a:ext cx="3600400" cy="2677656"/>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r>
              <a:rPr lang="en-US" sz="1400" dirty="0"/>
              <a:t>  return(</a:t>
            </a:r>
          </a:p>
          <a:p>
            <a:r>
              <a:rPr lang="en-US" sz="1400" dirty="0"/>
              <a:t>        &lt;&gt;</a:t>
            </a:r>
          </a:p>
          <a:p>
            <a:r>
              <a:rPr lang="en-US" sz="1400" dirty="0"/>
              <a:t>        &lt;h1&gt;Home Works&lt;/h1&gt;</a:t>
            </a:r>
          </a:p>
          <a:p>
            <a:r>
              <a:rPr lang="en-US" sz="1400" dirty="0"/>
              <a:t>        &lt;</a:t>
            </a:r>
            <a:r>
              <a:rPr lang="en-US" sz="1400" dirty="0" err="1"/>
              <a:t>ul</a:t>
            </a:r>
            <a:r>
              <a:rPr lang="en-US" sz="1400" dirty="0"/>
              <a:t>&gt;</a:t>
            </a:r>
          </a:p>
          <a:p>
            <a:r>
              <a:rPr lang="en-US" sz="1400" dirty="0"/>
              <a:t>           {li}</a:t>
            </a:r>
          </a:p>
          <a:p>
            <a:r>
              <a:rPr lang="en-US" sz="1400" dirty="0"/>
              <a:t>        &lt;/</a:t>
            </a:r>
            <a:r>
              <a:rPr lang="en-US" sz="1400" dirty="0" err="1"/>
              <a:t>ul</a:t>
            </a:r>
            <a:r>
              <a:rPr lang="en-US" sz="1400" dirty="0"/>
              <a:t>&gt;</a:t>
            </a:r>
          </a:p>
          <a:p>
            <a:r>
              <a:rPr lang="en-US" sz="1400" dirty="0"/>
              <a:t>        &lt;h2&gt;Employee Details&lt;/h2&gt;</a:t>
            </a:r>
          </a:p>
          <a:p>
            <a:r>
              <a:rPr lang="en-US" sz="1400" dirty="0"/>
              <a:t>        &lt;</a:t>
            </a:r>
            <a:r>
              <a:rPr lang="en-US" sz="1400" dirty="0" err="1"/>
              <a:t>ul</a:t>
            </a:r>
            <a:r>
              <a:rPr lang="en-US" sz="1400" dirty="0"/>
              <a:t>&gt;</a:t>
            </a:r>
          </a:p>
          <a:p>
            <a:r>
              <a:rPr lang="en-US" sz="1400" dirty="0"/>
              <a:t>            {list2}</a:t>
            </a:r>
          </a:p>
          <a:p>
            <a:r>
              <a:rPr lang="en-US" sz="1400" dirty="0"/>
              <a:t>        &lt;/</a:t>
            </a:r>
            <a:r>
              <a:rPr lang="en-US" sz="1400" dirty="0" err="1"/>
              <a:t>ul</a:t>
            </a:r>
            <a:r>
              <a:rPr lang="en-US" sz="1400" dirty="0"/>
              <a:t>&gt;</a:t>
            </a:r>
          </a:p>
          <a:p>
            <a:r>
              <a:rPr lang="en-US" sz="1400" dirty="0"/>
              <a:t>        &lt;/&gt;</a:t>
            </a:r>
          </a:p>
          <a:p>
            <a:r>
              <a:rPr lang="en-US" sz="1400" dirty="0"/>
              <a:t>    )</a:t>
            </a:r>
          </a:p>
        </p:txBody>
      </p:sp>
    </p:spTree>
    <p:extLst>
      <p:ext uri="{BB962C8B-B14F-4D97-AF65-F5344CB8AC3E}">
        <p14:creationId xmlns:p14="http://schemas.microsoft.com/office/powerpoint/2010/main" val="223699283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0">
            <a:schemeClr val="accent6"/>
          </a:lnRef>
          <a:fillRef idx="3">
            <a:schemeClr val="accent6"/>
          </a:fillRef>
          <a:effectRef idx="3">
            <a:schemeClr val="accent6"/>
          </a:effectRef>
          <a:fontRef idx="minor">
            <a:schemeClr val="lt1"/>
          </a:fontRef>
        </p:style>
        <p:txBody>
          <a:bodyPr/>
          <a:lstStyle/>
          <a:p>
            <a:r>
              <a:rPr lang="en-IN" dirty="0"/>
              <a:t>Rendering List in React</a:t>
            </a:r>
          </a:p>
        </p:txBody>
      </p:sp>
      <p:sp>
        <p:nvSpPr>
          <p:cNvPr id="3" name="Content Placeholder 2"/>
          <p:cNvSpPr>
            <a:spLocks noGrp="1"/>
          </p:cNvSpPr>
          <p:nvPr>
            <p:ph idx="1"/>
          </p:nvPr>
        </p:nvSpPr>
        <p:spPr>
          <a:xfrm>
            <a:off x="457200" y="1600201"/>
            <a:ext cx="8229600" cy="964704"/>
          </a:xfrm>
        </p:spPr>
        <p:txBody>
          <a:bodyPr>
            <a:normAutofit fontScale="92500" lnSpcReduction="10000"/>
          </a:bodyPr>
          <a:lstStyle/>
          <a:p>
            <a:r>
              <a:rPr lang="en-IN" dirty="0" smtClean="0"/>
              <a:t>An Alternative Approach to render list in Component</a:t>
            </a:r>
            <a:endParaRPr lang="en-IN"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55776" y="2780928"/>
            <a:ext cx="3456384" cy="3672408"/>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1942159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0">
            <a:schemeClr val="accent6"/>
          </a:lnRef>
          <a:fillRef idx="3">
            <a:schemeClr val="accent6"/>
          </a:fillRef>
          <a:effectRef idx="3">
            <a:schemeClr val="accent6"/>
          </a:effectRef>
          <a:fontRef idx="minor">
            <a:schemeClr val="lt1"/>
          </a:fontRef>
        </p:style>
        <p:txBody>
          <a:bodyPr/>
          <a:lstStyle/>
          <a:p>
            <a:r>
              <a:rPr lang="en-IN" dirty="0" smtClean="0"/>
              <a:t>Hooks in React</a:t>
            </a:r>
            <a:endParaRPr lang="en-IN" dirty="0"/>
          </a:p>
        </p:txBody>
      </p:sp>
      <p:sp>
        <p:nvSpPr>
          <p:cNvPr id="3" name="Content Placeholder 2"/>
          <p:cNvSpPr>
            <a:spLocks noGrp="1"/>
          </p:cNvSpPr>
          <p:nvPr>
            <p:ph idx="1"/>
          </p:nvPr>
        </p:nvSpPr>
        <p:spPr/>
        <p:txBody>
          <a:bodyPr>
            <a:normAutofit lnSpcReduction="10000"/>
          </a:bodyPr>
          <a:lstStyle/>
          <a:p>
            <a:r>
              <a:rPr lang="en-IN" dirty="0" smtClean="0"/>
              <a:t>It is an advance feature using which we can use class all the react feature without writing a class.</a:t>
            </a:r>
          </a:p>
          <a:p>
            <a:r>
              <a:rPr lang="en-IN" dirty="0" smtClean="0"/>
              <a:t>For example, state of react component.</a:t>
            </a:r>
          </a:p>
          <a:p>
            <a:r>
              <a:rPr lang="en-IN" dirty="0" smtClean="0"/>
              <a:t>It has been introduced in react version 16.8.</a:t>
            </a:r>
          </a:p>
          <a:p>
            <a:r>
              <a:rPr lang="en-IN" dirty="0" smtClean="0"/>
              <a:t>Hooks work only inside the function not in class.</a:t>
            </a:r>
          </a:p>
          <a:p>
            <a:r>
              <a:rPr lang="en-IN" dirty="0" smtClean="0"/>
              <a:t>It helps to get class like features </a:t>
            </a:r>
            <a:r>
              <a:rPr lang="en-IN" smtClean="0"/>
              <a:t>inside function. </a:t>
            </a:r>
            <a:endParaRPr lang="en-IN" dirty="0"/>
          </a:p>
        </p:txBody>
      </p:sp>
    </p:spTree>
    <p:extLst>
      <p:ext uri="{BB962C8B-B14F-4D97-AF65-F5344CB8AC3E}">
        <p14:creationId xmlns:p14="http://schemas.microsoft.com/office/powerpoint/2010/main" val="97442926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0">
            <a:schemeClr val="accent6"/>
          </a:lnRef>
          <a:fillRef idx="3">
            <a:schemeClr val="accent6"/>
          </a:fillRef>
          <a:effectRef idx="3">
            <a:schemeClr val="accent6"/>
          </a:effectRef>
          <a:fontRef idx="minor">
            <a:schemeClr val="lt1"/>
          </a:fontRef>
        </p:style>
        <p:txBody>
          <a:bodyPr/>
          <a:lstStyle/>
          <a:p>
            <a:r>
              <a:rPr lang="en-IN" dirty="0" smtClean="0"/>
              <a:t>Why Hooks</a:t>
            </a:r>
            <a:endParaRPr lang="en-IN" dirty="0"/>
          </a:p>
        </p:txBody>
      </p:sp>
      <p:sp>
        <p:nvSpPr>
          <p:cNvPr id="3" name="Content Placeholder 2"/>
          <p:cNvSpPr>
            <a:spLocks noGrp="1"/>
          </p:cNvSpPr>
          <p:nvPr>
            <p:ph idx="1"/>
          </p:nvPr>
        </p:nvSpPr>
        <p:spPr/>
        <p:txBody>
          <a:bodyPr/>
          <a:lstStyle/>
          <a:p>
            <a:r>
              <a:rPr lang="en-IN" dirty="0" smtClean="0"/>
              <a:t>The problem with using “this” keyword in JavaScript.</a:t>
            </a:r>
          </a:p>
          <a:p>
            <a:r>
              <a:rPr lang="en-IN" dirty="0" smtClean="0"/>
              <a:t>Difficulty to bind event handler to class component.</a:t>
            </a:r>
          </a:p>
          <a:p>
            <a:r>
              <a:rPr lang="en-IN" dirty="0" smtClean="0"/>
              <a:t>Classes cannot minify very well</a:t>
            </a:r>
          </a:p>
          <a:p>
            <a:r>
              <a:rPr lang="en-IN" dirty="0" smtClean="0"/>
              <a:t>Classes make difficult hot reloading.</a:t>
            </a:r>
          </a:p>
          <a:p>
            <a:r>
              <a:rPr lang="en-IN" dirty="0" smtClean="0"/>
              <a:t>Reusing is not possible for </a:t>
            </a:r>
            <a:r>
              <a:rPr lang="en-IN" dirty="0" err="1" smtClean="0"/>
              <a:t>statefull</a:t>
            </a:r>
            <a:r>
              <a:rPr lang="en-IN" dirty="0" smtClean="0"/>
              <a:t> component logic</a:t>
            </a:r>
            <a:endParaRPr lang="en-IN" dirty="0"/>
          </a:p>
        </p:txBody>
      </p:sp>
    </p:spTree>
    <p:extLst>
      <p:ext uri="{BB962C8B-B14F-4D97-AF65-F5344CB8AC3E}">
        <p14:creationId xmlns:p14="http://schemas.microsoft.com/office/powerpoint/2010/main" val="41740928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0">
            <a:schemeClr val="accent6"/>
          </a:lnRef>
          <a:fillRef idx="3">
            <a:schemeClr val="accent6"/>
          </a:fillRef>
          <a:effectRef idx="3">
            <a:schemeClr val="accent6"/>
          </a:effectRef>
          <a:fontRef idx="minor">
            <a:schemeClr val="lt1"/>
          </a:fontRef>
        </p:style>
        <p:txBody>
          <a:bodyPr/>
          <a:lstStyle/>
          <a:p>
            <a:r>
              <a:rPr lang="en-IN" dirty="0" smtClean="0"/>
              <a:t>Execution and Output</a:t>
            </a:r>
            <a:endParaRPr lang="en-IN" dirty="0"/>
          </a:p>
        </p:txBody>
      </p:sp>
      <p:sp>
        <p:nvSpPr>
          <p:cNvPr id="3" name="Content Placeholder 2"/>
          <p:cNvSpPr>
            <a:spLocks noGrp="1"/>
          </p:cNvSpPr>
          <p:nvPr>
            <p:ph idx="1"/>
          </p:nvPr>
        </p:nvSpPr>
        <p:spPr>
          <a:xfrm>
            <a:off x="457200" y="1600201"/>
            <a:ext cx="8229600" cy="604664"/>
          </a:xfrm>
        </p:spPr>
        <p:txBody>
          <a:bodyPr>
            <a:normAutofit fontScale="70000" lnSpcReduction="20000"/>
          </a:bodyPr>
          <a:lstStyle/>
          <a:p>
            <a:r>
              <a:rPr lang="en-IN" dirty="0" smtClean="0"/>
              <a:t>To execute we need to be in project directory and we have to type</a:t>
            </a:r>
            <a:endParaRPr lang="en-IN" dirty="0"/>
          </a:p>
        </p:txBody>
      </p:sp>
      <p:sp>
        <p:nvSpPr>
          <p:cNvPr id="4" name="Rounded Rectangle 3"/>
          <p:cNvSpPr/>
          <p:nvPr/>
        </p:nvSpPr>
        <p:spPr>
          <a:xfrm>
            <a:off x="539552" y="2060848"/>
            <a:ext cx="7776864" cy="576064"/>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IN" sz="3200" b="1" dirty="0" err="1">
                <a:solidFill>
                  <a:schemeClr val="tx2"/>
                </a:solidFill>
              </a:rPr>
              <a:t>n</a:t>
            </a:r>
            <a:r>
              <a:rPr lang="en-IN" sz="3200" b="1" dirty="0" err="1" smtClean="0">
                <a:solidFill>
                  <a:schemeClr val="tx2"/>
                </a:solidFill>
              </a:rPr>
              <a:t>pm</a:t>
            </a:r>
            <a:r>
              <a:rPr lang="en-IN" sz="3200" b="1" dirty="0" smtClean="0">
                <a:solidFill>
                  <a:schemeClr val="tx2"/>
                </a:solidFill>
              </a:rPr>
              <a:t> start</a:t>
            </a:r>
            <a:endParaRPr lang="en-IN" sz="3200" b="1" dirty="0">
              <a:solidFill>
                <a:schemeClr val="tx2"/>
              </a:solidFill>
            </a:endParaRP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3730" y="2996952"/>
            <a:ext cx="6120680" cy="3312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3623827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0">
            <a:schemeClr val="accent6"/>
          </a:lnRef>
          <a:fillRef idx="3">
            <a:schemeClr val="accent6"/>
          </a:fillRef>
          <a:effectRef idx="3">
            <a:schemeClr val="accent6"/>
          </a:effectRef>
          <a:fontRef idx="minor">
            <a:schemeClr val="lt1"/>
          </a:fontRef>
        </p:style>
        <p:txBody>
          <a:bodyPr/>
          <a:lstStyle/>
          <a:p>
            <a:r>
              <a:rPr lang="en-IN" dirty="0" smtClean="0"/>
              <a:t>Example of Hook</a:t>
            </a:r>
            <a:endParaRPr lang="en-IN"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568" y="2660340"/>
            <a:ext cx="7920880" cy="180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827584" y="1772816"/>
            <a:ext cx="3456384" cy="369332"/>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r>
              <a:rPr lang="en-IN" dirty="0" smtClean="0"/>
              <a:t>1. Import the module “</a:t>
            </a:r>
            <a:r>
              <a:rPr lang="en-IN" dirty="0" err="1" smtClean="0"/>
              <a:t>useState</a:t>
            </a:r>
            <a:r>
              <a:rPr lang="en-IN" dirty="0" smtClean="0"/>
              <a:t>”</a:t>
            </a:r>
            <a:endParaRPr lang="en-IN" dirty="0"/>
          </a:p>
        </p:txBody>
      </p:sp>
    </p:spTree>
    <p:extLst>
      <p:ext uri="{BB962C8B-B14F-4D97-AF65-F5344CB8AC3E}">
        <p14:creationId xmlns:p14="http://schemas.microsoft.com/office/powerpoint/2010/main" val="63616684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0">
            <a:schemeClr val="accent6"/>
          </a:lnRef>
          <a:fillRef idx="3">
            <a:schemeClr val="accent6"/>
          </a:fillRef>
          <a:effectRef idx="3">
            <a:schemeClr val="accent6"/>
          </a:effectRef>
          <a:fontRef idx="minor">
            <a:schemeClr val="lt1"/>
          </a:fontRef>
        </p:style>
        <p:txBody>
          <a:bodyPr/>
          <a:lstStyle/>
          <a:p>
            <a:r>
              <a:rPr lang="en-IN" dirty="0" smtClean="0"/>
              <a:t>Example of Hook</a:t>
            </a:r>
            <a:endParaRPr lang="en-IN" dirty="0"/>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560" y="2204864"/>
            <a:ext cx="7802827" cy="4320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611560" y="1628800"/>
            <a:ext cx="7704856" cy="369332"/>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r>
              <a:rPr lang="en-IN" dirty="0" smtClean="0"/>
              <a:t>2. Create the component to use Hook </a:t>
            </a:r>
            <a:r>
              <a:rPr lang="en-IN" dirty="0" err="1" smtClean="0"/>
              <a:t>useState</a:t>
            </a:r>
            <a:endParaRPr lang="en-IN" dirty="0"/>
          </a:p>
        </p:txBody>
      </p:sp>
    </p:spTree>
    <p:extLst>
      <p:ext uri="{BB962C8B-B14F-4D97-AF65-F5344CB8AC3E}">
        <p14:creationId xmlns:p14="http://schemas.microsoft.com/office/powerpoint/2010/main" val="316030511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0">
            <a:schemeClr val="accent6"/>
          </a:lnRef>
          <a:fillRef idx="3">
            <a:schemeClr val="accent6"/>
          </a:fillRef>
          <a:effectRef idx="3">
            <a:schemeClr val="accent6"/>
          </a:effectRef>
          <a:fontRef idx="minor">
            <a:schemeClr val="lt1"/>
          </a:fontRef>
        </p:style>
        <p:txBody>
          <a:bodyPr/>
          <a:lstStyle/>
          <a:p>
            <a:r>
              <a:rPr lang="en-IN" dirty="0" smtClean="0"/>
              <a:t>Example of Hook</a:t>
            </a:r>
            <a:endParaRPr lang="en-IN"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560" y="1700808"/>
            <a:ext cx="2962275" cy="3143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71491" y="2420888"/>
            <a:ext cx="3057525" cy="1495425"/>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97861" y="4997832"/>
            <a:ext cx="3400425" cy="1438275"/>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5341540" y="1675453"/>
            <a:ext cx="1528762" cy="369332"/>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r>
              <a:rPr lang="en-IN" dirty="0" smtClean="0"/>
              <a:t>On page load</a:t>
            </a:r>
            <a:endParaRPr lang="en-IN" dirty="0"/>
          </a:p>
        </p:txBody>
      </p:sp>
      <p:sp>
        <p:nvSpPr>
          <p:cNvPr id="4" name="TextBox 3"/>
          <p:cNvSpPr txBox="1"/>
          <p:nvPr/>
        </p:nvSpPr>
        <p:spPr>
          <a:xfrm>
            <a:off x="4471491" y="4437112"/>
            <a:ext cx="3268861" cy="369332"/>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r>
              <a:rPr lang="en-IN" dirty="0" smtClean="0"/>
              <a:t>This is after clicking on Button</a:t>
            </a:r>
            <a:endParaRPr lang="en-IN" dirty="0"/>
          </a:p>
        </p:txBody>
      </p:sp>
    </p:spTree>
    <p:extLst>
      <p:ext uri="{BB962C8B-B14F-4D97-AF65-F5344CB8AC3E}">
        <p14:creationId xmlns:p14="http://schemas.microsoft.com/office/powerpoint/2010/main" val="17474472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0">
            <a:schemeClr val="accent6"/>
          </a:lnRef>
          <a:fillRef idx="3">
            <a:schemeClr val="accent6"/>
          </a:fillRef>
          <a:effectRef idx="3">
            <a:schemeClr val="accent6"/>
          </a:effectRef>
          <a:fontRef idx="minor">
            <a:schemeClr val="lt1"/>
          </a:fontRef>
        </p:style>
        <p:txBody>
          <a:bodyPr/>
          <a:lstStyle/>
          <a:p>
            <a:r>
              <a:rPr lang="en-IN" dirty="0"/>
              <a:t>Rendering </a:t>
            </a:r>
            <a:r>
              <a:rPr lang="en-IN" dirty="0" smtClean="0"/>
              <a:t>Portals </a:t>
            </a:r>
            <a:r>
              <a:rPr lang="en-IN" dirty="0"/>
              <a:t>in React</a:t>
            </a:r>
          </a:p>
        </p:txBody>
      </p:sp>
      <p:sp>
        <p:nvSpPr>
          <p:cNvPr id="3" name="Content Placeholder 2"/>
          <p:cNvSpPr>
            <a:spLocks noGrp="1"/>
          </p:cNvSpPr>
          <p:nvPr>
            <p:ph idx="1"/>
          </p:nvPr>
        </p:nvSpPr>
        <p:spPr/>
        <p:txBody>
          <a:bodyPr>
            <a:normAutofit fontScale="92500" lnSpcReduction="10000"/>
          </a:bodyPr>
          <a:lstStyle/>
          <a:p>
            <a:pPr marL="0" indent="0">
              <a:buNone/>
            </a:pPr>
            <a:r>
              <a:rPr lang="en-IN" b="1" dirty="0"/>
              <a:t>What is React </a:t>
            </a:r>
            <a:r>
              <a:rPr lang="en-IN" b="1" dirty="0" smtClean="0"/>
              <a:t>Portals</a:t>
            </a:r>
            <a:r>
              <a:rPr lang="en-IN" dirty="0" smtClean="0"/>
              <a:t>?</a:t>
            </a:r>
          </a:p>
          <a:p>
            <a:pPr algn="just"/>
            <a:r>
              <a:rPr lang="en-US" dirty="0"/>
              <a:t>React Portals are an advanced concept that allows developers to </a:t>
            </a:r>
            <a:r>
              <a:rPr lang="en-US" dirty="0">
                <a:hlinkClick r:id="rId2"/>
              </a:rPr>
              <a:t>render their elements</a:t>
            </a:r>
            <a:r>
              <a:rPr lang="en-US" dirty="0"/>
              <a:t> outside the React hierarchy tree without comprising the parent-child relationship between components</a:t>
            </a:r>
            <a:r>
              <a:rPr lang="en-US" dirty="0" smtClean="0"/>
              <a:t>.</a:t>
            </a:r>
          </a:p>
          <a:p>
            <a:pPr algn="just"/>
            <a:r>
              <a:rPr lang="en-US" dirty="0" smtClean="0"/>
              <a:t>A</a:t>
            </a:r>
            <a:r>
              <a:rPr lang="en-US" dirty="0"/>
              <a:t> typical React components are located within the </a:t>
            </a:r>
            <a:r>
              <a:rPr lang="en-US" dirty="0">
                <a:hlinkClick r:id="rId3"/>
              </a:rPr>
              <a:t>DOM</a:t>
            </a:r>
            <a:r>
              <a:rPr lang="en-US" dirty="0" smtClean="0"/>
              <a:t>.</a:t>
            </a:r>
          </a:p>
          <a:p>
            <a:pPr algn="just"/>
            <a:r>
              <a:rPr lang="en-US" dirty="0"/>
              <a:t>This means that it might be tricky for you to render modals or pop-up windows.</a:t>
            </a:r>
            <a:endParaRPr lang="en-IN" dirty="0" smtClean="0"/>
          </a:p>
          <a:p>
            <a:pPr marL="0" indent="0">
              <a:buNone/>
            </a:pPr>
            <a:endParaRPr lang="en-IN" b="1" dirty="0"/>
          </a:p>
        </p:txBody>
      </p:sp>
    </p:spTree>
    <p:extLst>
      <p:ext uri="{BB962C8B-B14F-4D97-AF65-F5344CB8AC3E}">
        <p14:creationId xmlns:p14="http://schemas.microsoft.com/office/powerpoint/2010/main" val="35083607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0">
            <a:schemeClr val="accent6"/>
          </a:lnRef>
          <a:fillRef idx="3">
            <a:schemeClr val="accent6"/>
          </a:fillRef>
          <a:effectRef idx="3">
            <a:schemeClr val="accent6"/>
          </a:effectRef>
          <a:fontRef idx="minor">
            <a:schemeClr val="lt1"/>
          </a:fontRef>
        </p:style>
        <p:txBody>
          <a:bodyPr/>
          <a:lstStyle/>
          <a:p>
            <a:r>
              <a:rPr lang="en-IN" dirty="0"/>
              <a:t>Rendering </a:t>
            </a:r>
            <a:r>
              <a:rPr lang="en-IN" dirty="0" smtClean="0"/>
              <a:t>Portals </a:t>
            </a:r>
            <a:r>
              <a:rPr lang="en-IN" dirty="0"/>
              <a:t>in React</a:t>
            </a:r>
          </a:p>
        </p:txBody>
      </p:sp>
      <p:pic>
        <p:nvPicPr>
          <p:cNvPr id="102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835696" y="2420888"/>
            <a:ext cx="4785360" cy="30708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1907704" y="1916832"/>
            <a:ext cx="3456384" cy="369332"/>
          </a:xfrm>
          <a:prstGeom prst="rect">
            <a:avLst/>
          </a:prstGeom>
          <a:noFill/>
        </p:spPr>
        <p:txBody>
          <a:bodyPr wrap="square" rtlCol="0">
            <a:spAutoFit/>
          </a:bodyPr>
          <a:lstStyle/>
          <a:p>
            <a:r>
              <a:rPr lang="en-US" dirty="0" smtClean="0"/>
              <a:t>Modal.js</a:t>
            </a:r>
            <a:endParaRPr lang="en-IN" dirty="0"/>
          </a:p>
        </p:txBody>
      </p:sp>
    </p:spTree>
    <p:extLst>
      <p:ext uri="{BB962C8B-B14F-4D97-AF65-F5344CB8AC3E}">
        <p14:creationId xmlns:p14="http://schemas.microsoft.com/office/powerpoint/2010/main" val="307680223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0">
            <a:schemeClr val="accent6"/>
          </a:lnRef>
          <a:fillRef idx="3">
            <a:schemeClr val="accent6"/>
          </a:fillRef>
          <a:effectRef idx="3">
            <a:schemeClr val="accent6"/>
          </a:effectRef>
          <a:fontRef idx="minor">
            <a:schemeClr val="lt1"/>
          </a:fontRef>
        </p:style>
        <p:txBody>
          <a:bodyPr/>
          <a:lstStyle/>
          <a:p>
            <a:r>
              <a:rPr lang="en-IN" dirty="0"/>
              <a:t>Rendering </a:t>
            </a:r>
            <a:r>
              <a:rPr lang="en-IN" dirty="0" smtClean="0"/>
              <a:t>Portals </a:t>
            </a:r>
            <a:r>
              <a:rPr lang="en-IN" dirty="0"/>
              <a:t>in React</a:t>
            </a:r>
          </a:p>
        </p:txBody>
      </p:sp>
      <p:sp>
        <p:nvSpPr>
          <p:cNvPr id="4" name="TextBox 3"/>
          <p:cNvSpPr txBox="1"/>
          <p:nvPr/>
        </p:nvSpPr>
        <p:spPr>
          <a:xfrm>
            <a:off x="591681" y="2492896"/>
            <a:ext cx="2520280" cy="3416320"/>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r>
              <a:rPr lang="en-US" dirty="0"/>
              <a:t>.modal {</a:t>
            </a:r>
          </a:p>
          <a:p>
            <a:r>
              <a:rPr lang="en-US" dirty="0"/>
              <a:t>  display: flex;</a:t>
            </a:r>
          </a:p>
          <a:p>
            <a:r>
              <a:rPr lang="en-US" dirty="0"/>
              <a:t>  align-items: center;</a:t>
            </a:r>
          </a:p>
          <a:p>
            <a:r>
              <a:rPr lang="en-US" dirty="0"/>
              <a:t>  justify-content: center;</a:t>
            </a:r>
          </a:p>
          <a:p>
            <a:r>
              <a:rPr lang="en-US" dirty="0"/>
              <a:t>  height: inherit;</a:t>
            </a:r>
          </a:p>
          <a:p>
            <a:r>
              <a:rPr lang="en-US" dirty="0"/>
              <a:t>  width: 100%;</a:t>
            </a:r>
          </a:p>
          <a:p>
            <a:r>
              <a:rPr lang="en-US" dirty="0"/>
              <a:t>  position: absolute;</a:t>
            </a:r>
          </a:p>
          <a:p>
            <a:r>
              <a:rPr lang="en-US" dirty="0"/>
              <a:t>  top: 0;</a:t>
            </a:r>
          </a:p>
          <a:p>
            <a:r>
              <a:rPr lang="en-US" dirty="0"/>
              <a:t>  bottom: 0;</a:t>
            </a:r>
          </a:p>
          <a:p>
            <a:r>
              <a:rPr lang="en-US" dirty="0"/>
              <a:t>  left: 0;</a:t>
            </a:r>
          </a:p>
          <a:p>
            <a:r>
              <a:rPr lang="en-US" dirty="0"/>
              <a:t>  right: 0;</a:t>
            </a:r>
          </a:p>
          <a:p>
            <a:r>
              <a:rPr lang="en-US" dirty="0" smtClean="0"/>
              <a:t>}</a:t>
            </a:r>
            <a:endParaRPr lang="en-US" dirty="0"/>
          </a:p>
        </p:txBody>
      </p:sp>
      <p:sp>
        <p:nvSpPr>
          <p:cNvPr id="5" name="TextBox 4"/>
          <p:cNvSpPr txBox="1"/>
          <p:nvPr/>
        </p:nvSpPr>
        <p:spPr>
          <a:xfrm>
            <a:off x="3347864" y="2492896"/>
            <a:ext cx="2304256" cy="3970318"/>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r>
              <a:rPr lang="en-IN" dirty="0"/>
              <a:t>.overlay {</a:t>
            </a:r>
          </a:p>
          <a:p>
            <a:r>
              <a:rPr lang="en-IN" dirty="0"/>
              <a:t>  width: 100%;</a:t>
            </a:r>
          </a:p>
          <a:p>
            <a:r>
              <a:rPr lang="en-IN" dirty="0"/>
              <a:t>  height: 100%;</a:t>
            </a:r>
          </a:p>
          <a:p>
            <a:r>
              <a:rPr lang="en-IN" dirty="0"/>
              <a:t>  background-</a:t>
            </a:r>
            <a:r>
              <a:rPr lang="en-IN" dirty="0" err="1"/>
              <a:t>color</a:t>
            </a:r>
            <a:r>
              <a:rPr lang="en-IN" dirty="0"/>
              <a:t>: </a:t>
            </a:r>
            <a:r>
              <a:rPr lang="en-IN" dirty="0" err="1"/>
              <a:t>rgba</a:t>
            </a:r>
            <a:r>
              <a:rPr lang="en-IN" dirty="0"/>
              <a:t>(0, 0, 0, 0.5);</a:t>
            </a:r>
          </a:p>
          <a:p>
            <a:r>
              <a:rPr lang="en-IN" dirty="0"/>
              <a:t>  position: absolute;</a:t>
            </a:r>
          </a:p>
          <a:p>
            <a:r>
              <a:rPr lang="en-IN" dirty="0"/>
              <a:t>  top: 0;</a:t>
            </a:r>
          </a:p>
          <a:p>
            <a:r>
              <a:rPr lang="en-IN" dirty="0"/>
              <a:t>  bottom: 0;</a:t>
            </a:r>
          </a:p>
          <a:p>
            <a:r>
              <a:rPr lang="en-IN" dirty="0"/>
              <a:t>  left: 0;</a:t>
            </a:r>
          </a:p>
          <a:p>
            <a:r>
              <a:rPr lang="en-IN" dirty="0"/>
              <a:t>  right: 0;</a:t>
            </a:r>
          </a:p>
          <a:p>
            <a:r>
              <a:rPr lang="en-IN" dirty="0"/>
              <a:t>  z-index: 1;</a:t>
            </a:r>
          </a:p>
          <a:p>
            <a:r>
              <a:rPr lang="en-IN" dirty="0"/>
              <a:t>  backdrop-filter: blur(2px);</a:t>
            </a:r>
          </a:p>
          <a:p>
            <a:r>
              <a:rPr lang="en-IN" dirty="0" smtClean="0"/>
              <a:t>}</a:t>
            </a:r>
            <a:endParaRPr lang="en-IN" dirty="0"/>
          </a:p>
        </p:txBody>
      </p:sp>
      <p:sp>
        <p:nvSpPr>
          <p:cNvPr id="6" name="TextBox 5"/>
          <p:cNvSpPr txBox="1"/>
          <p:nvPr/>
        </p:nvSpPr>
        <p:spPr>
          <a:xfrm>
            <a:off x="6012160" y="2473300"/>
            <a:ext cx="2448272" cy="4247317"/>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r>
              <a:rPr lang="en-IN" dirty="0"/>
              <a:t>.content {</a:t>
            </a:r>
          </a:p>
          <a:p>
            <a:r>
              <a:rPr lang="en-IN" dirty="0"/>
              <a:t>  background-</a:t>
            </a:r>
            <a:r>
              <a:rPr lang="en-IN" dirty="0" err="1"/>
              <a:t>color</a:t>
            </a:r>
            <a:r>
              <a:rPr lang="en-IN" dirty="0"/>
              <a:t>: white;</a:t>
            </a:r>
          </a:p>
          <a:p>
            <a:r>
              <a:rPr lang="en-IN" dirty="0"/>
              <a:t>  z-index: 2;</a:t>
            </a:r>
          </a:p>
          <a:p>
            <a:r>
              <a:rPr lang="en-IN" dirty="0"/>
              <a:t>  padding: 32px;</a:t>
            </a:r>
          </a:p>
          <a:p>
            <a:r>
              <a:rPr lang="en-IN" dirty="0"/>
              <a:t>  box-shadow: 0 1px 12px </a:t>
            </a:r>
            <a:r>
              <a:rPr lang="en-IN" dirty="0" err="1"/>
              <a:t>rgba</a:t>
            </a:r>
            <a:r>
              <a:rPr lang="en-IN" dirty="0"/>
              <a:t>(0, 0, 0, 0.5);</a:t>
            </a:r>
          </a:p>
          <a:p>
            <a:r>
              <a:rPr lang="en-IN" dirty="0"/>
              <a:t>  display: flex;</a:t>
            </a:r>
          </a:p>
          <a:p>
            <a:r>
              <a:rPr lang="en-IN" dirty="0"/>
              <a:t>  flex-direction: column;</a:t>
            </a:r>
          </a:p>
          <a:p>
            <a:r>
              <a:rPr lang="en-IN" dirty="0"/>
              <a:t>  border-radius: 8px;</a:t>
            </a:r>
          </a:p>
          <a:p>
            <a:r>
              <a:rPr lang="en-IN" dirty="0"/>
              <a:t>}</a:t>
            </a:r>
          </a:p>
          <a:p>
            <a:r>
              <a:rPr lang="en-IN" dirty="0"/>
              <a:t/>
            </a:r>
            <a:br>
              <a:rPr lang="en-IN" dirty="0"/>
            </a:br>
            <a:r>
              <a:rPr lang="en-IN" dirty="0"/>
              <a:t>.content &gt; button {</a:t>
            </a:r>
          </a:p>
          <a:p>
            <a:r>
              <a:rPr lang="en-IN" dirty="0"/>
              <a:t>  margin: 12px;</a:t>
            </a:r>
          </a:p>
          <a:p>
            <a:r>
              <a:rPr lang="en-IN" dirty="0" smtClean="0"/>
              <a:t>}</a:t>
            </a:r>
            <a:endParaRPr lang="en-IN" dirty="0"/>
          </a:p>
        </p:txBody>
      </p:sp>
      <p:sp>
        <p:nvSpPr>
          <p:cNvPr id="7" name="TextBox 6"/>
          <p:cNvSpPr txBox="1"/>
          <p:nvPr/>
        </p:nvSpPr>
        <p:spPr>
          <a:xfrm>
            <a:off x="591682" y="1844824"/>
            <a:ext cx="1260140" cy="369332"/>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r>
              <a:rPr lang="en-US" dirty="0" smtClean="0"/>
              <a:t>App.css</a:t>
            </a:r>
            <a:endParaRPr lang="en-IN" dirty="0"/>
          </a:p>
        </p:txBody>
      </p:sp>
    </p:spTree>
    <p:extLst>
      <p:ext uri="{BB962C8B-B14F-4D97-AF65-F5344CB8AC3E}">
        <p14:creationId xmlns:p14="http://schemas.microsoft.com/office/powerpoint/2010/main" val="381450211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0">
            <a:schemeClr val="accent6"/>
          </a:lnRef>
          <a:fillRef idx="3">
            <a:schemeClr val="accent6"/>
          </a:fillRef>
          <a:effectRef idx="3">
            <a:schemeClr val="accent6"/>
          </a:effectRef>
          <a:fontRef idx="minor">
            <a:schemeClr val="lt1"/>
          </a:fontRef>
        </p:style>
        <p:txBody>
          <a:bodyPr/>
          <a:lstStyle/>
          <a:p>
            <a:r>
              <a:rPr lang="en-IN" dirty="0"/>
              <a:t>Rendering Portals in React</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1600" y="3068960"/>
            <a:ext cx="6457950" cy="2914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1600" y="1628800"/>
            <a:ext cx="5715000" cy="1276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5592757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0">
            <a:schemeClr val="accent6"/>
          </a:lnRef>
          <a:fillRef idx="3">
            <a:schemeClr val="accent6"/>
          </a:fillRef>
          <a:effectRef idx="3">
            <a:schemeClr val="accent6"/>
          </a:effectRef>
          <a:fontRef idx="minor">
            <a:schemeClr val="lt1"/>
          </a:fontRef>
        </p:style>
        <p:txBody>
          <a:bodyPr/>
          <a:lstStyle/>
          <a:p>
            <a:r>
              <a:rPr lang="en-IN" dirty="0"/>
              <a:t>Rendering Portals in React</a:t>
            </a:r>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3608" y="1772816"/>
            <a:ext cx="5905500" cy="2016224"/>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0099" y="4077071"/>
            <a:ext cx="5905500" cy="2524125"/>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2044609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0">
            <a:schemeClr val="accent6"/>
          </a:lnRef>
          <a:fillRef idx="3">
            <a:schemeClr val="accent6"/>
          </a:fillRef>
          <a:effectRef idx="3">
            <a:schemeClr val="accent6"/>
          </a:effectRef>
          <a:fontRef idx="minor">
            <a:schemeClr val="lt1"/>
          </a:fontRef>
        </p:style>
        <p:txBody>
          <a:bodyPr/>
          <a:lstStyle/>
          <a:p>
            <a:r>
              <a:rPr lang="en-IN" dirty="0" smtClean="0"/>
              <a:t>What is Error Handling</a:t>
            </a:r>
            <a:endParaRPr lang="en-IN" dirty="0"/>
          </a:p>
        </p:txBody>
      </p:sp>
      <p:sp>
        <p:nvSpPr>
          <p:cNvPr id="3" name="Content Placeholder 2"/>
          <p:cNvSpPr>
            <a:spLocks noGrp="1"/>
          </p:cNvSpPr>
          <p:nvPr>
            <p:ph idx="1"/>
          </p:nvPr>
        </p:nvSpPr>
        <p:spPr/>
        <p:txBody>
          <a:bodyPr>
            <a:normAutofit/>
          </a:bodyPr>
          <a:lstStyle/>
          <a:p>
            <a:r>
              <a:rPr lang="en-US" dirty="0" smtClean="0"/>
              <a:t>When particular resource we are seeking is not available or any other odd circumstances react provides a broken page.</a:t>
            </a:r>
          </a:p>
          <a:p>
            <a:r>
              <a:rPr lang="en-US" dirty="0"/>
              <a:t>Nobody wants to see a broken, empty page while surfing the web. It leaves you stranded and confused. </a:t>
            </a:r>
            <a:endParaRPr lang="en-US" dirty="0" smtClean="0"/>
          </a:p>
          <a:p>
            <a:r>
              <a:rPr lang="en-US" dirty="0" smtClean="0"/>
              <a:t>To provide a specific output when an error occurs and maintain application state aw well</a:t>
            </a:r>
            <a:endParaRPr lang="en-IN" dirty="0"/>
          </a:p>
        </p:txBody>
      </p:sp>
    </p:spTree>
    <p:extLst>
      <p:ext uri="{BB962C8B-B14F-4D97-AF65-F5344CB8AC3E}">
        <p14:creationId xmlns:p14="http://schemas.microsoft.com/office/powerpoint/2010/main" val="306352957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0">
            <a:schemeClr val="accent6"/>
          </a:lnRef>
          <a:fillRef idx="3">
            <a:schemeClr val="accent6"/>
          </a:fillRef>
          <a:effectRef idx="3">
            <a:schemeClr val="accent6"/>
          </a:effectRef>
          <a:fontRef idx="minor">
            <a:schemeClr val="lt1"/>
          </a:fontRef>
        </p:style>
        <p:txBody>
          <a:bodyPr/>
          <a:lstStyle/>
          <a:p>
            <a:r>
              <a:rPr lang="en-IN" dirty="0" smtClean="0"/>
              <a:t> Error Handling(try….catch)</a:t>
            </a:r>
            <a:endParaRPr lang="en-IN" dirty="0"/>
          </a:p>
        </p:txBody>
      </p:sp>
      <p:sp>
        <p:nvSpPr>
          <p:cNvPr id="3" name="Content Placeholder 2"/>
          <p:cNvSpPr>
            <a:spLocks noGrp="1"/>
          </p:cNvSpPr>
          <p:nvPr>
            <p:ph idx="1"/>
          </p:nvPr>
        </p:nvSpPr>
        <p:spPr>
          <a:xfrm>
            <a:off x="457200" y="1600201"/>
            <a:ext cx="8229600" cy="1900808"/>
          </a:xfrm>
        </p:spPr>
        <p:txBody>
          <a:bodyPr>
            <a:normAutofit fontScale="92500" lnSpcReduction="10000"/>
          </a:bodyPr>
          <a:lstStyle/>
          <a:p>
            <a:r>
              <a:rPr lang="en-US" dirty="0" smtClean="0"/>
              <a:t>The traditional JavaScript has a smart error handling feature i.e. </a:t>
            </a:r>
            <a:r>
              <a:rPr lang="en-US" b="1" dirty="0" err="1" smtClean="0">
                <a:solidFill>
                  <a:srgbClr val="FF0000"/>
                </a:solidFill>
              </a:rPr>
              <a:t>try..catch</a:t>
            </a:r>
            <a:r>
              <a:rPr lang="en-US" b="1" dirty="0" smtClean="0">
                <a:solidFill>
                  <a:srgbClr val="FF0000"/>
                </a:solidFill>
              </a:rPr>
              <a:t> </a:t>
            </a:r>
            <a:r>
              <a:rPr lang="en-US" dirty="0" smtClean="0"/>
              <a:t>block.</a:t>
            </a:r>
          </a:p>
          <a:p>
            <a:r>
              <a:rPr lang="en-US" dirty="0" smtClean="0"/>
              <a:t>In react, we can also use such block using </a:t>
            </a:r>
            <a:r>
              <a:rPr lang="en-US" b="1" dirty="0" err="1" smtClean="0">
                <a:solidFill>
                  <a:srgbClr val="FF0000"/>
                </a:solidFill>
              </a:rPr>
              <a:t>useEffect</a:t>
            </a:r>
            <a:r>
              <a:rPr lang="en-US" b="1" dirty="0" smtClean="0">
                <a:solidFill>
                  <a:srgbClr val="FF0000"/>
                </a:solidFill>
              </a:rPr>
              <a:t> hook</a:t>
            </a:r>
            <a:r>
              <a:rPr lang="en-US" dirty="0" smtClean="0"/>
              <a:t>.</a:t>
            </a:r>
            <a:endParaRPr lang="en-IN"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584" y="3501008"/>
            <a:ext cx="3276600" cy="2590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4788024" y="3212976"/>
            <a:ext cx="3960440" cy="1200329"/>
          </a:xfrm>
          <a:prstGeom prst="rect">
            <a:avLst/>
          </a:prstGeom>
          <a:noFill/>
        </p:spPr>
        <p:txBody>
          <a:bodyPr wrap="square" rtlCol="0">
            <a:spAutoFit/>
          </a:bodyPr>
          <a:lstStyle/>
          <a:p>
            <a:r>
              <a:rPr lang="en-US" dirty="0" smtClean="0"/>
              <a:t>Here, we are trying to catch error when we cannot get any user information, and in such scenario we are going to </a:t>
            </a:r>
            <a:r>
              <a:rPr lang="en-US" b="1" dirty="0" err="1" smtClean="0">
                <a:solidFill>
                  <a:srgbClr val="FF0000"/>
                </a:solidFill>
              </a:rPr>
              <a:t>setError</a:t>
            </a:r>
            <a:r>
              <a:rPr lang="en-US" dirty="0" smtClean="0"/>
              <a:t> method the hook</a:t>
            </a:r>
            <a:endParaRPr lang="en-IN" dirty="0"/>
          </a:p>
        </p:txBody>
      </p:sp>
    </p:spTree>
    <p:extLst>
      <p:ext uri="{BB962C8B-B14F-4D97-AF65-F5344CB8AC3E}">
        <p14:creationId xmlns:p14="http://schemas.microsoft.com/office/powerpoint/2010/main" val="3738182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0">
            <a:schemeClr val="accent6"/>
          </a:lnRef>
          <a:fillRef idx="3">
            <a:schemeClr val="accent6"/>
          </a:fillRef>
          <a:effectRef idx="3">
            <a:schemeClr val="accent6"/>
          </a:effectRef>
          <a:fontRef idx="minor">
            <a:schemeClr val="lt1"/>
          </a:fontRef>
        </p:style>
        <p:txBody>
          <a:bodyPr/>
          <a:lstStyle/>
          <a:p>
            <a:r>
              <a:rPr lang="en-IN" dirty="0" smtClean="0"/>
              <a:t>React Project Environment</a:t>
            </a:r>
            <a:endParaRPr lang="en-IN"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1556792"/>
            <a:ext cx="3829050" cy="50405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4716016" y="1916832"/>
            <a:ext cx="3960440" cy="923330"/>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IN" dirty="0" smtClean="0"/>
              <a:t>One important point to be noted here that we don’t need any typescript. All files in react is </a:t>
            </a:r>
            <a:r>
              <a:rPr lang="en-IN" dirty="0" err="1" smtClean="0"/>
              <a:t>javascript</a:t>
            </a:r>
            <a:r>
              <a:rPr lang="en-IN" dirty="0" smtClean="0"/>
              <a:t> only.</a:t>
            </a:r>
            <a:endParaRPr lang="en-IN" dirty="0"/>
          </a:p>
        </p:txBody>
      </p:sp>
      <p:sp>
        <p:nvSpPr>
          <p:cNvPr id="3" name="TextBox 2"/>
          <p:cNvSpPr txBox="1"/>
          <p:nvPr/>
        </p:nvSpPr>
        <p:spPr>
          <a:xfrm>
            <a:off x="4716016" y="3717032"/>
            <a:ext cx="3888432" cy="923330"/>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dirty="0" smtClean="0"/>
              <a:t>No separate template file is needed, Components and template are all combined into single file </a:t>
            </a:r>
            <a:endParaRPr lang="en-IN" dirty="0"/>
          </a:p>
        </p:txBody>
      </p:sp>
    </p:spTree>
    <p:extLst>
      <p:ext uri="{BB962C8B-B14F-4D97-AF65-F5344CB8AC3E}">
        <p14:creationId xmlns:p14="http://schemas.microsoft.com/office/powerpoint/2010/main" val="107029369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0">
            <a:schemeClr val="accent6"/>
          </a:lnRef>
          <a:fillRef idx="3">
            <a:schemeClr val="accent6"/>
          </a:fillRef>
          <a:effectRef idx="3">
            <a:schemeClr val="accent6"/>
          </a:effectRef>
          <a:fontRef idx="minor">
            <a:schemeClr val="lt1"/>
          </a:fontRef>
        </p:style>
        <p:txBody>
          <a:bodyPr/>
          <a:lstStyle/>
          <a:p>
            <a:r>
              <a:rPr lang="en-IN" dirty="0"/>
              <a:t>Error Handling(try….catch)</a:t>
            </a:r>
          </a:p>
        </p:txBody>
      </p:sp>
      <p:sp>
        <p:nvSpPr>
          <p:cNvPr id="3" name="Content Placeholder 2"/>
          <p:cNvSpPr>
            <a:spLocks noGrp="1"/>
          </p:cNvSpPr>
          <p:nvPr>
            <p:ph idx="1"/>
          </p:nvPr>
        </p:nvSpPr>
        <p:spPr/>
        <p:txBody>
          <a:bodyPr/>
          <a:lstStyle/>
          <a:p>
            <a:r>
              <a:rPr lang="en-IN" dirty="0" smtClean="0"/>
              <a:t>But </a:t>
            </a:r>
            <a:r>
              <a:rPr lang="en-IN" dirty="0" err="1" smtClean="0"/>
              <a:t>try..catch</a:t>
            </a:r>
            <a:r>
              <a:rPr lang="en-IN" dirty="0" smtClean="0"/>
              <a:t> good for imperative codes.</a:t>
            </a:r>
          </a:p>
          <a:p>
            <a:r>
              <a:rPr lang="en-IN" dirty="0" smtClean="0"/>
              <a:t>In react, we use JSX  which is declarative codes.</a:t>
            </a:r>
          </a:p>
          <a:p>
            <a:r>
              <a:rPr lang="en-IN" dirty="0" smtClean="0"/>
              <a:t>Declarative code is what we say that it tells about what to do, not how to do.</a:t>
            </a:r>
          </a:p>
        </p:txBody>
      </p:sp>
    </p:spTree>
    <p:extLst>
      <p:ext uri="{BB962C8B-B14F-4D97-AF65-F5344CB8AC3E}">
        <p14:creationId xmlns:p14="http://schemas.microsoft.com/office/powerpoint/2010/main" val="303014776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0">
            <a:schemeClr val="accent6"/>
          </a:lnRef>
          <a:fillRef idx="3">
            <a:schemeClr val="accent6"/>
          </a:fillRef>
          <a:effectRef idx="3">
            <a:schemeClr val="accent6"/>
          </a:effectRef>
          <a:fontRef idx="minor">
            <a:schemeClr val="lt1"/>
          </a:fontRef>
        </p:style>
        <p:txBody>
          <a:bodyPr/>
          <a:lstStyle/>
          <a:p>
            <a:r>
              <a:rPr lang="en-IN" dirty="0" smtClean="0"/>
              <a:t>Error Boundary</a:t>
            </a:r>
            <a:endParaRPr lang="en-IN" dirty="0"/>
          </a:p>
        </p:txBody>
      </p:sp>
      <p:sp>
        <p:nvSpPr>
          <p:cNvPr id="3" name="Content Placeholder 2"/>
          <p:cNvSpPr>
            <a:spLocks noGrp="1"/>
          </p:cNvSpPr>
          <p:nvPr>
            <p:ph idx="1"/>
          </p:nvPr>
        </p:nvSpPr>
        <p:spPr>
          <a:xfrm>
            <a:off x="457200" y="1600200"/>
            <a:ext cx="8229600" cy="4997152"/>
          </a:xfrm>
        </p:spPr>
        <p:txBody>
          <a:bodyPr>
            <a:normAutofit fontScale="77500" lnSpcReduction="20000"/>
          </a:bodyPr>
          <a:lstStyle/>
          <a:p>
            <a:r>
              <a:rPr lang="en-IN" dirty="0" smtClean="0"/>
              <a:t>React implements error handling using </a:t>
            </a:r>
            <a:r>
              <a:rPr lang="en-IN" b="1" dirty="0" smtClean="0">
                <a:solidFill>
                  <a:srgbClr val="FF0000"/>
                </a:solidFill>
              </a:rPr>
              <a:t>Error Boundary.</a:t>
            </a:r>
          </a:p>
          <a:p>
            <a:r>
              <a:rPr lang="en-US" dirty="0"/>
              <a:t>Error boundaries are React components that catch JavaScript errors anywhere in their child component tree</a:t>
            </a:r>
            <a:r>
              <a:rPr lang="en-US" dirty="0" smtClean="0"/>
              <a:t>.</a:t>
            </a:r>
          </a:p>
          <a:p>
            <a:r>
              <a:rPr lang="en-US" dirty="0"/>
              <a:t>they log those caught errors and display a fallback UI instead of the component tree that crashed</a:t>
            </a:r>
            <a:r>
              <a:rPr lang="en-US" dirty="0" smtClean="0"/>
              <a:t>.</a:t>
            </a:r>
          </a:p>
          <a:p>
            <a:r>
              <a:rPr lang="en-US" dirty="0"/>
              <a:t>Error boundaries catch errors during rendering, in lifecycle methods, and in constructors of the whole tree below them</a:t>
            </a:r>
            <a:r>
              <a:rPr lang="en-US" dirty="0" smtClean="0"/>
              <a:t>.</a:t>
            </a:r>
          </a:p>
          <a:p>
            <a:r>
              <a:rPr lang="en-US" dirty="0"/>
              <a:t>An error boundary is a class component that defines either (or both) of the lifecycle methods static </a:t>
            </a:r>
            <a:r>
              <a:rPr lang="en-US" b="1" dirty="0" err="1">
                <a:solidFill>
                  <a:srgbClr val="FF0000"/>
                </a:solidFill>
              </a:rPr>
              <a:t>getDerivedStateFromError</a:t>
            </a:r>
            <a:r>
              <a:rPr lang="en-US" b="1" dirty="0">
                <a:solidFill>
                  <a:srgbClr val="FF0000"/>
                </a:solidFill>
              </a:rPr>
              <a:t>(</a:t>
            </a:r>
            <a:r>
              <a:rPr lang="en-US" dirty="0"/>
              <a:t>) or </a:t>
            </a:r>
            <a:r>
              <a:rPr lang="en-US" b="1" dirty="0" err="1">
                <a:solidFill>
                  <a:srgbClr val="FF0000"/>
                </a:solidFill>
              </a:rPr>
              <a:t>componentDidCatch</a:t>
            </a:r>
            <a:r>
              <a:rPr lang="en-US" b="1" dirty="0">
                <a:solidFill>
                  <a:srgbClr val="FF0000"/>
                </a:solidFill>
              </a:rPr>
              <a:t>().</a:t>
            </a:r>
            <a:r>
              <a:rPr lang="en-US" dirty="0"/>
              <a:t> static </a:t>
            </a:r>
            <a:r>
              <a:rPr lang="en-US" b="1" dirty="0" err="1">
                <a:solidFill>
                  <a:srgbClr val="FF0000"/>
                </a:solidFill>
              </a:rPr>
              <a:t>getDerivedStateFromError</a:t>
            </a:r>
            <a:r>
              <a:rPr lang="en-US" b="1" dirty="0">
                <a:solidFill>
                  <a:srgbClr val="FF0000"/>
                </a:solidFill>
              </a:rPr>
              <a:t>()</a:t>
            </a:r>
            <a:r>
              <a:rPr lang="en-US" dirty="0"/>
              <a:t> renders a fallback UI after an error has been thrown</a:t>
            </a:r>
            <a:r>
              <a:rPr lang="en-US" dirty="0" smtClean="0"/>
              <a:t>.</a:t>
            </a:r>
          </a:p>
          <a:p>
            <a:r>
              <a:rPr lang="en-US" dirty="0" err="1"/>
              <a:t>componentDidCatch</a:t>
            </a:r>
            <a:r>
              <a:rPr lang="en-US" dirty="0"/>
              <a:t>() can log error information</a:t>
            </a:r>
            <a:endParaRPr lang="en-IN" b="1" dirty="0">
              <a:solidFill>
                <a:srgbClr val="FF0000"/>
              </a:solidFill>
            </a:endParaRPr>
          </a:p>
        </p:txBody>
      </p:sp>
    </p:spTree>
    <p:extLst>
      <p:ext uri="{BB962C8B-B14F-4D97-AF65-F5344CB8AC3E}">
        <p14:creationId xmlns:p14="http://schemas.microsoft.com/office/powerpoint/2010/main" val="343947816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0">
            <a:schemeClr val="accent6"/>
          </a:lnRef>
          <a:fillRef idx="3">
            <a:schemeClr val="accent6"/>
          </a:fillRef>
          <a:effectRef idx="3">
            <a:schemeClr val="accent6"/>
          </a:effectRef>
          <a:fontRef idx="minor">
            <a:schemeClr val="lt1"/>
          </a:fontRef>
        </p:style>
        <p:txBody>
          <a:bodyPr/>
          <a:lstStyle/>
          <a:p>
            <a:r>
              <a:rPr lang="en-IN" dirty="0"/>
              <a:t>Error Boundary</a:t>
            </a:r>
          </a:p>
        </p:txBody>
      </p:sp>
      <p:sp>
        <p:nvSpPr>
          <p:cNvPr id="3" name="Content Placeholder 2"/>
          <p:cNvSpPr>
            <a:spLocks noGrp="1"/>
          </p:cNvSpPr>
          <p:nvPr>
            <p:ph idx="1"/>
          </p:nvPr>
        </p:nvSpPr>
        <p:spPr>
          <a:xfrm>
            <a:off x="457200" y="1600201"/>
            <a:ext cx="8229600" cy="1396752"/>
          </a:xfrm>
        </p:spPr>
        <p:txBody>
          <a:bodyPr>
            <a:normAutofit fontScale="92500" lnSpcReduction="20000"/>
          </a:bodyPr>
          <a:lstStyle/>
          <a:p>
            <a:r>
              <a:rPr lang="en-IN" dirty="0" smtClean="0"/>
              <a:t>Here in the we are going to use props which does exits.</a:t>
            </a:r>
          </a:p>
          <a:p>
            <a:r>
              <a:rPr lang="en-IN" dirty="0" smtClean="0"/>
              <a:t>It will lead to broken page.</a:t>
            </a:r>
            <a:endParaRPr lang="en-IN" dirty="0"/>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9672" y="3397763"/>
            <a:ext cx="5638800" cy="2667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6451891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0">
            <a:schemeClr val="accent6"/>
          </a:lnRef>
          <a:fillRef idx="3">
            <a:schemeClr val="accent6"/>
          </a:fillRef>
          <a:effectRef idx="3">
            <a:schemeClr val="accent6"/>
          </a:effectRef>
          <a:fontRef idx="minor">
            <a:schemeClr val="lt1"/>
          </a:fontRef>
        </p:style>
        <p:txBody>
          <a:bodyPr/>
          <a:lstStyle/>
          <a:p>
            <a:r>
              <a:rPr lang="en-IN" dirty="0"/>
              <a:t>Error Boundary</a:t>
            </a:r>
          </a:p>
        </p:txBody>
      </p:sp>
      <p:sp>
        <p:nvSpPr>
          <p:cNvPr id="3" name="Content Placeholder 2"/>
          <p:cNvSpPr>
            <a:spLocks noGrp="1"/>
          </p:cNvSpPr>
          <p:nvPr>
            <p:ph idx="1"/>
          </p:nvPr>
        </p:nvSpPr>
        <p:spPr/>
        <p:txBody>
          <a:bodyPr/>
          <a:lstStyle/>
          <a:p>
            <a:endParaRPr lang="en-IN"/>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3608" y="1615461"/>
            <a:ext cx="6959082" cy="51234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7786281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0">
            <a:schemeClr val="accent6"/>
          </a:lnRef>
          <a:fillRef idx="3">
            <a:schemeClr val="accent6"/>
          </a:fillRef>
          <a:effectRef idx="3">
            <a:schemeClr val="accent6"/>
          </a:effectRef>
          <a:fontRef idx="minor">
            <a:schemeClr val="lt1"/>
          </a:fontRef>
        </p:style>
        <p:txBody>
          <a:bodyPr/>
          <a:lstStyle/>
          <a:p>
            <a:r>
              <a:rPr lang="en-IN" dirty="0" smtClean="0"/>
              <a:t>Error Boundary</a:t>
            </a:r>
            <a:endParaRPr lang="en-IN" dirty="0"/>
          </a:p>
        </p:txBody>
      </p:sp>
      <p:sp>
        <p:nvSpPr>
          <p:cNvPr id="3" name="Content Placeholder 2"/>
          <p:cNvSpPr>
            <a:spLocks noGrp="1"/>
          </p:cNvSpPr>
          <p:nvPr>
            <p:ph idx="1"/>
          </p:nvPr>
        </p:nvSpPr>
        <p:spPr>
          <a:xfrm>
            <a:off x="457200" y="1600201"/>
            <a:ext cx="8229600" cy="676672"/>
          </a:xfrm>
        </p:spPr>
        <p:txBody>
          <a:bodyPr/>
          <a:lstStyle/>
          <a:p>
            <a:r>
              <a:rPr lang="en-IN" dirty="0" smtClean="0"/>
              <a:t>Error Boundary Component</a:t>
            </a:r>
            <a:endParaRPr lang="en-IN" dirty="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5643" y="2420888"/>
            <a:ext cx="6566495" cy="41570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784319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0">
            <a:schemeClr val="accent6"/>
          </a:lnRef>
          <a:fillRef idx="3">
            <a:schemeClr val="accent6"/>
          </a:fillRef>
          <a:effectRef idx="3">
            <a:schemeClr val="accent6"/>
          </a:effectRef>
          <a:fontRef idx="minor">
            <a:schemeClr val="lt1"/>
          </a:fontRef>
        </p:style>
        <p:txBody>
          <a:bodyPr/>
          <a:lstStyle/>
          <a:p>
            <a:r>
              <a:rPr lang="en-IN" dirty="0"/>
              <a:t>Error Boundary</a:t>
            </a:r>
          </a:p>
        </p:txBody>
      </p:sp>
      <p:sp>
        <p:nvSpPr>
          <p:cNvPr id="3" name="Content Placeholder 2"/>
          <p:cNvSpPr>
            <a:spLocks noGrp="1"/>
          </p:cNvSpPr>
          <p:nvPr>
            <p:ph idx="1"/>
          </p:nvPr>
        </p:nvSpPr>
        <p:spPr>
          <a:xfrm>
            <a:off x="457200" y="1600201"/>
            <a:ext cx="8229600" cy="748680"/>
          </a:xfrm>
        </p:spPr>
        <p:txBody>
          <a:bodyPr/>
          <a:lstStyle/>
          <a:p>
            <a:endParaRPr lang="en-IN"/>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1988840"/>
            <a:ext cx="7162800" cy="4381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9352586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332656"/>
            <a:ext cx="8229600" cy="1143000"/>
          </a:xfrm>
        </p:spPr>
        <p:style>
          <a:lnRef idx="0">
            <a:schemeClr val="accent6"/>
          </a:lnRef>
          <a:fillRef idx="3">
            <a:schemeClr val="accent6"/>
          </a:fillRef>
          <a:effectRef idx="3">
            <a:schemeClr val="accent6"/>
          </a:effectRef>
          <a:fontRef idx="minor">
            <a:schemeClr val="lt1"/>
          </a:fontRef>
        </p:style>
        <p:txBody>
          <a:bodyPr/>
          <a:lstStyle/>
          <a:p>
            <a:r>
              <a:rPr lang="en-IN" dirty="0"/>
              <a:t>Error Boundary</a:t>
            </a:r>
          </a:p>
        </p:txBody>
      </p:sp>
      <p:sp>
        <p:nvSpPr>
          <p:cNvPr id="3" name="Content Placeholder 2"/>
          <p:cNvSpPr>
            <a:spLocks noGrp="1"/>
          </p:cNvSpPr>
          <p:nvPr>
            <p:ph idx="1"/>
          </p:nvPr>
        </p:nvSpPr>
        <p:spPr/>
        <p:txBody>
          <a:bodyPr/>
          <a:lstStyle/>
          <a:p>
            <a:endParaRPr lang="en-IN"/>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1720" y="2204864"/>
            <a:ext cx="4572000" cy="3695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7054248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0">
            <a:schemeClr val="accent6"/>
          </a:lnRef>
          <a:fillRef idx="3">
            <a:schemeClr val="accent6"/>
          </a:fillRef>
          <a:effectRef idx="3">
            <a:schemeClr val="accent6"/>
          </a:effectRef>
          <a:fontRef idx="minor">
            <a:schemeClr val="lt1"/>
          </a:fontRef>
        </p:style>
        <p:txBody>
          <a:bodyPr/>
          <a:lstStyle/>
          <a:p>
            <a:r>
              <a:rPr lang="en-IN" dirty="0"/>
              <a:t>Error Boundary</a:t>
            </a:r>
          </a:p>
        </p:txBody>
      </p:sp>
      <p:sp>
        <p:nvSpPr>
          <p:cNvPr id="3" name="Content Placeholder 2"/>
          <p:cNvSpPr>
            <a:spLocks noGrp="1"/>
          </p:cNvSpPr>
          <p:nvPr>
            <p:ph idx="1"/>
          </p:nvPr>
        </p:nvSpPr>
        <p:spPr/>
        <p:txBody>
          <a:bodyPr/>
          <a:lstStyle/>
          <a:p>
            <a:endParaRPr lang="en-IN"/>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2276872"/>
            <a:ext cx="8439746" cy="2718420"/>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7136559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0">
            <a:schemeClr val="accent6"/>
          </a:lnRef>
          <a:fillRef idx="3">
            <a:schemeClr val="accent6"/>
          </a:fillRef>
          <a:effectRef idx="3">
            <a:schemeClr val="accent6"/>
          </a:effectRef>
          <a:fontRef idx="minor">
            <a:schemeClr val="lt1"/>
          </a:fontRef>
        </p:style>
        <p:txBody>
          <a:bodyPr/>
          <a:lstStyle/>
          <a:p>
            <a:r>
              <a:rPr lang="en-US" dirty="0" smtClean="0"/>
              <a:t>Routers</a:t>
            </a:r>
            <a:endParaRPr lang="en-IN" dirty="0"/>
          </a:p>
        </p:txBody>
      </p:sp>
      <p:sp>
        <p:nvSpPr>
          <p:cNvPr id="3" name="Content Placeholder 2"/>
          <p:cNvSpPr>
            <a:spLocks noGrp="1"/>
          </p:cNvSpPr>
          <p:nvPr>
            <p:ph idx="1"/>
          </p:nvPr>
        </p:nvSpPr>
        <p:spPr/>
        <p:txBody>
          <a:bodyPr>
            <a:normAutofit lnSpcReduction="10000"/>
          </a:bodyPr>
          <a:lstStyle/>
          <a:p>
            <a:pPr marL="0" indent="0">
              <a:buNone/>
            </a:pPr>
            <a:r>
              <a:rPr lang="en-US" dirty="0" smtClean="0"/>
              <a:t>What is React Routers?</a:t>
            </a:r>
          </a:p>
          <a:p>
            <a:r>
              <a:rPr lang="en-US" dirty="0" smtClean="0"/>
              <a:t>It is a fully- features client and server side routing library for react</a:t>
            </a:r>
          </a:p>
          <a:p>
            <a:r>
              <a:rPr lang="en-US" dirty="0" smtClean="0"/>
              <a:t>Helps to create and navigate between different URLs that make up your web application.</a:t>
            </a:r>
          </a:p>
          <a:p>
            <a:r>
              <a:rPr lang="en-US" dirty="0" smtClean="0"/>
              <a:t>Provides unique URLs for the different components in the app and makes the UI easily shareable with other users.</a:t>
            </a:r>
            <a:endParaRPr lang="en-IN" dirty="0"/>
          </a:p>
        </p:txBody>
      </p:sp>
    </p:spTree>
    <p:extLst>
      <p:ext uri="{BB962C8B-B14F-4D97-AF65-F5344CB8AC3E}">
        <p14:creationId xmlns:p14="http://schemas.microsoft.com/office/powerpoint/2010/main" val="80173238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0">
            <a:schemeClr val="accent6"/>
          </a:lnRef>
          <a:fillRef idx="3">
            <a:schemeClr val="accent6"/>
          </a:fillRef>
          <a:effectRef idx="3">
            <a:schemeClr val="accent6"/>
          </a:effectRef>
          <a:fontRef idx="minor">
            <a:schemeClr val="lt1"/>
          </a:fontRef>
        </p:style>
        <p:txBody>
          <a:bodyPr/>
          <a:lstStyle/>
          <a:p>
            <a:r>
              <a:rPr lang="en-US" dirty="0"/>
              <a:t>Routers</a:t>
            </a:r>
            <a:endParaRPr lang="en-IN" dirty="0"/>
          </a:p>
        </p:txBody>
      </p:sp>
      <p:sp>
        <p:nvSpPr>
          <p:cNvPr id="3" name="Content Placeholder 2"/>
          <p:cNvSpPr>
            <a:spLocks noGrp="1"/>
          </p:cNvSpPr>
          <p:nvPr>
            <p:ph idx="1"/>
          </p:nvPr>
        </p:nvSpPr>
        <p:spPr/>
        <p:txBody>
          <a:bodyPr>
            <a:normAutofit fontScale="92500" lnSpcReduction="20000"/>
          </a:bodyPr>
          <a:lstStyle/>
          <a:p>
            <a:pPr marL="0" indent="0">
              <a:buNone/>
            </a:pPr>
            <a:r>
              <a:rPr lang="en-US" dirty="0" smtClean="0"/>
              <a:t>Course of Action:</a:t>
            </a:r>
          </a:p>
          <a:p>
            <a:r>
              <a:rPr lang="en-US" dirty="0" smtClean="0"/>
              <a:t>Configuring routes</a:t>
            </a:r>
          </a:p>
          <a:p>
            <a:r>
              <a:rPr lang="en-US" dirty="0" smtClean="0"/>
              <a:t>Navigating on Button Click</a:t>
            </a:r>
          </a:p>
          <a:p>
            <a:r>
              <a:rPr lang="en-US" dirty="0" smtClean="0"/>
              <a:t>Navigating Programmatically</a:t>
            </a:r>
          </a:p>
          <a:p>
            <a:r>
              <a:rPr lang="en-US" dirty="0" smtClean="0"/>
              <a:t>Dynamic routes</a:t>
            </a:r>
          </a:p>
          <a:p>
            <a:r>
              <a:rPr lang="en-US" dirty="0" smtClean="0"/>
              <a:t>Nested route</a:t>
            </a:r>
          </a:p>
          <a:p>
            <a:r>
              <a:rPr lang="en-US" dirty="0" smtClean="0"/>
              <a:t>Route Parameters</a:t>
            </a:r>
          </a:p>
          <a:p>
            <a:r>
              <a:rPr lang="en-US" dirty="0" smtClean="0"/>
              <a:t>Lazy loading</a:t>
            </a:r>
          </a:p>
          <a:p>
            <a:r>
              <a:rPr lang="en-US" dirty="0" smtClean="0"/>
              <a:t>Authentication</a:t>
            </a:r>
          </a:p>
        </p:txBody>
      </p:sp>
    </p:spTree>
    <p:extLst>
      <p:ext uri="{BB962C8B-B14F-4D97-AF65-F5344CB8AC3E}">
        <p14:creationId xmlns:p14="http://schemas.microsoft.com/office/powerpoint/2010/main" val="187160497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5645</TotalTime>
  <Words>5507</Words>
  <Application>Microsoft Office PowerPoint</Application>
  <PresentationFormat>On-screen Show (4:3)</PresentationFormat>
  <Paragraphs>1042</Paragraphs>
  <Slides>214</Slides>
  <Notes>0</Notes>
  <HiddenSlides>0</HiddenSlides>
  <MMClips>0</MMClips>
  <ScaleCrop>false</ScaleCrop>
  <HeadingPairs>
    <vt:vector size="4" baseType="variant">
      <vt:variant>
        <vt:lpstr>Theme</vt:lpstr>
      </vt:variant>
      <vt:variant>
        <vt:i4>1</vt:i4>
      </vt:variant>
      <vt:variant>
        <vt:lpstr>Slide Titles</vt:lpstr>
      </vt:variant>
      <vt:variant>
        <vt:i4>214</vt:i4>
      </vt:variant>
    </vt:vector>
  </HeadingPairs>
  <TitlesOfParts>
    <vt:vector size="215" baseType="lpstr">
      <vt:lpstr>Office Theme</vt:lpstr>
      <vt:lpstr>React JS</vt:lpstr>
      <vt:lpstr>Why React JS?</vt:lpstr>
      <vt:lpstr>What is React JS?</vt:lpstr>
      <vt:lpstr>Features of React JS</vt:lpstr>
      <vt:lpstr>Angular Vs React</vt:lpstr>
      <vt:lpstr>Angular Vs React</vt:lpstr>
      <vt:lpstr>Creating Environment </vt:lpstr>
      <vt:lpstr>Execution and Output</vt:lpstr>
      <vt:lpstr>React Project Environment</vt:lpstr>
      <vt:lpstr>React Project Environment</vt:lpstr>
      <vt:lpstr>React Project Environment</vt:lpstr>
      <vt:lpstr>React Project Environment</vt:lpstr>
      <vt:lpstr>React Project Environment</vt:lpstr>
      <vt:lpstr>Virtual DOM</vt:lpstr>
      <vt:lpstr>Virtual DOM</vt:lpstr>
      <vt:lpstr>Virtual DOM</vt:lpstr>
      <vt:lpstr>Virtual DOM</vt:lpstr>
      <vt:lpstr>Virtual DOM</vt:lpstr>
      <vt:lpstr>Virtual DOM</vt:lpstr>
      <vt:lpstr>Virtual DOM</vt:lpstr>
      <vt:lpstr>Virtual DOM</vt:lpstr>
      <vt:lpstr>Virtual DOM</vt:lpstr>
      <vt:lpstr>One-way Data Binding</vt:lpstr>
      <vt:lpstr>JSX</vt:lpstr>
      <vt:lpstr>Why JSX?</vt:lpstr>
      <vt:lpstr>Characteristics of JSX</vt:lpstr>
      <vt:lpstr>JSX</vt:lpstr>
      <vt:lpstr>Template Design in JSX</vt:lpstr>
      <vt:lpstr>Template Design in JSX</vt:lpstr>
      <vt:lpstr>Advantage of JSX</vt:lpstr>
      <vt:lpstr>Disadvantage JSX</vt:lpstr>
      <vt:lpstr>Component in React</vt:lpstr>
      <vt:lpstr>Component in React</vt:lpstr>
      <vt:lpstr>Component in React</vt:lpstr>
      <vt:lpstr>Component in React</vt:lpstr>
      <vt:lpstr>Component in React</vt:lpstr>
      <vt:lpstr>Component in React</vt:lpstr>
      <vt:lpstr>Component in React</vt:lpstr>
      <vt:lpstr>Component in React</vt:lpstr>
      <vt:lpstr>Component in React</vt:lpstr>
      <vt:lpstr>Component in React</vt:lpstr>
      <vt:lpstr>Component in React</vt:lpstr>
      <vt:lpstr>Component in React</vt:lpstr>
      <vt:lpstr>Component in React</vt:lpstr>
      <vt:lpstr>Naming Conventions in React</vt:lpstr>
      <vt:lpstr>Component in React</vt:lpstr>
      <vt:lpstr>Component in React</vt:lpstr>
      <vt:lpstr>Component in React</vt:lpstr>
      <vt:lpstr>State and Props in React</vt:lpstr>
      <vt:lpstr>State and Props in React</vt:lpstr>
      <vt:lpstr>State and Props in React</vt:lpstr>
      <vt:lpstr>State and Props in React</vt:lpstr>
      <vt:lpstr>State and Props in React</vt:lpstr>
      <vt:lpstr>State and Props in React</vt:lpstr>
      <vt:lpstr>State and Props in React</vt:lpstr>
      <vt:lpstr>React Dataflow</vt:lpstr>
      <vt:lpstr>Lifecycle of a Component</vt:lpstr>
      <vt:lpstr>Lifecycle of a Component</vt:lpstr>
      <vt:lpstr>Lifecycle of a Component</vt:lpstr>
      <vt:lpstr>Lifecycle of a Component</vt:lpstr>
      <vt:lpstr>Lifecycle of a Component</vt:lpstr>
      <vt:lpstr>Lifecycle of a Component</vt:lpstr>
      <vt:lpstr>Lifecycle of a Component</vt:lpstr>
      <vt:lpstr>Lifecycle of a Component</vt:lpstr>
      <vt:lpstr>Lifecycle of a Component</vt:lpstr>
      <vt:lpstr>Lifecycle of a Component</vt:lpstr>
      <vt:lpstr>Lifecycle of a Component</vt:lpstr>
      <vt:lpstr>Lifecycle of a Component</vt:lpstr>
      <vt:lpstr>Lifecycle of a Component</vt:lpstr>
      <vt:lpstr>Lifecycle of a Component</vt:lpstr>
      <vt:lpstr>Lifecycle of a Component</vt:lpstr>
      <vt:lpstr>Rendering List in React</vt:lpstr>
      <vt:lpstr>Rendering List in React</vt:lpstr>
      <vt:lpstr>Rendering List in React</vt:lpstr>
      <vt:lpstr>Rendering List in React</vt:lpstr>
      <vt:lpstr>Rendering List in React</vt:lpstr>
      <vt:lpstr>Rendering List in React</vt:lpstr>
      <vt:lpstr>Hooks in React</vt:lpstr>
      <vt:lpstr>Why Hooks</vt:lpstr>
      <vt:lpstr>Example of Hook</vt:lpstr>
      <vt:lpstr>Example of Hook</vt:lpstr>
      <vt:lpstr>Example of Hook</vt:lpstr>
      <vt:lpstr>Rendering Portals in React</vt:lpstr>
      <vt:lpstr>Rendering Portals in React</vt:lpstr>
      <vt:lpstr>Rendering Portals in React</vt:lpstr>
      <vt:lpstr>Rendering Portals in React</vt:lpstr>
      <vt:lpstr>Rendering Portals in React</vt:lpstr>
      <vt:lpstr>What is Error Handling</vt:lpstr>
      <vt:lpstr> Error Handling(try….catch)</vt:lpstr>
      <vt:lpstr>Error Handling(try….catch)</vt:lpstr>
      <vt:lpstr>Error Boundary</vt:lpstr>
      <vt:lpstr>Error Boundary</vt:lpstr>
      <vt:lpstr>Error Boundary</vt:lpstr>
      <vt:lpstr>Error Boundary</vt:lpstr>
      <vt:lpstr>Error Boundary</vt:lpstr>
      <vt:lpstr>Error Boundary</vt:lpstr>
      <vt:lpstr>Error Boundary</vt:lpstr>
      <vt:lpstr>Routers</vt:lpstr>
      <vt:lpstr>Routers</vt:lpstr>
      <vt:lpstr>Routers</vt:lpstr>
      <vt:lpstr>Routers</vt:lpstr>
      <vt:lpstr>Routers</vt:lpstr>
      <vt:lpstr>Routers</vt:lpstr>
      <vt:lpstr>Routers</vt:lpstr>
      <vt:lpstr>Routers</vt:lpstr>
      <vt:lpstr>Routers</vt:lpstr>
      <vt:lpstr>Routers</vt:lpstr>
      <vt:lpstr>Routers</vt:lpstr>
      <vt:lpstr>Routers</vt:lpstr>
      <vt:lpstr>Routers</vt:lpstr>
      <vt:lpstr>Routers</vt:lpstr>
      <vt:lpstr>Routers</vt:lpstr>
      <vt:lpstr>Routers</vt:lpstr>
      <vt:lpstr>Nested Routers</vt:lpstr>
      <vt:lpstr>Nested Routers</vt:lpstr>
      <vt:lpstr>Nested Routers</vt:lpstr>
      <vt:lpstr>Nested Routers</vt:lpstr>
      <vt:lpstr>Nested Routers</vt:lpstr>
      <vt:lpstr>Nested Routers</vt:lpstr>
      <vt:lpstr>Nested Routers</vt:lpstr>
      <vt:lpstr>Dynamic Routers</vt:lpstr>
      <vt:lpstr>Dynamic Routers</vt:lpstr>
      <vt:lpstr>Dynamic Routers</vt:lpstr>
      <vt:lpstr>Dynamic Routers</vt:lpstr>
      <vt:lpstr>Dynamic Routers</vt:lpstr>
      <vt:lpstr>Dynamic Routers</vt:lpstr>
      <vt:lpstr>Dynamic Routers</vt:lpstr>
      <vt:lpstr>Dynamic Routers</vt:lpstr>
      <vt:lpstr>Active Navigation</vt:lpstr>
      <vt:lpstr>Active Navigation</vt:lpstr>
      <vt:lpstr>Authentication</vt:lpstr>
      <vt:lpstr>Active Navigation</vt:lpstr>
      <vt:lpstr>useContext Hook</vt:lpstr>
      <vt:lpstr>Problem With Unidirectional Data Flow</vt:lpstr>
      <vt:lpstr>Problem With Unidirectional Data Flow</vt:lpstr>
      <vt:lpstr>Problem With Unidirectional Data Flow</vt:lpstr>
      <vt:lpstr>Problem With Unidirectional Data Flow</vt:lpstr>
      <vt:lpstr>useContext Hook</vt:lpstr>
      <vt:lpstr>useContext Hook</vt:lpstr>
      <vt:lpstr>useContext Hook</vt:lpstr>
      <vt:lpstr>useContext Hook</vt:lpstr>
      <vt:lpstr>useContext Hook</vt:lpstr>
      <vt:lpstr>useContext Hook</vt:lpstr>
      <vt:lpstr>useContext Hook</vt:lpstr>
      <vt:lpstr>Welcome to Redux</vt:lpstr>
      <vt:lpstr>What is State?</vt:lpstr>
      <vt:lpstr>Types of Web App State</vt:lpstr>
      <vt:lpstr>Types of Web App State</vt:lpstr>
      <vt:lpstr>Types of Web App State</vt:lpstr>
      <vt:lpstr>Redux</vt:lpstr>
      <vt:lpstr>What is Redux?</vt:lpstr>
      <vt:lpstr>Why Redux?</vt:lpstr>
      <vt:lpstr>When Redux is useful?</vt:lpstr>
      <vt:lpstr>Component of Redux</vt:lpstr>
      <vt:lpstr> Redux Life Cycle</vt:lpstr>
      <vt:lpstr>Three Principles of Redux</vt:lpstr>
      <vt:lpstr>Redux in Action</vt:lpstr>
      <vt:lpstr>Initial setup in React for Redux</vt:lpstr>
      <vt:lpstr>Simple Implementation Redux</vt:lpstr>
      <vt:lpstr>Simple Implementation Redux</vt:lpstr>
      <vt:lpstr>Redux Example</vt:lpstr>
      <vt:lpstr>Redux Example</vt:lpstr>
      <vt:lpstr>Redux Example</vt:lpstr>
      <vt:lpstr>Redux Example</vt:lpstr>
      <vt:lpstr>Redux Example</vt:lpstr>
      <vt:lpstr>Multiple State in Redux</vt:lpstr>
      <vt:lpstr>Redux Example</vt:lpstr>
      <vt:lpstr>Multiple State in Redux</vt:lpstr>
      <vt:lpstr>Multiple State in Redux</vt:lpstr>
      <vt:lpstr>Multiple State in Redux</vt:lpstr>
      <vt:lpstr>Multiple State in Redux</vt:lpstr>
      <vt:lpstr>Reducer Group in Redux</vt:lpstr>
      <vt:lpstr>combineReducer Redux Example</vt:lpstr>
      <vt:lpstr>combineReducer Redux Example</vt:lpstr>
      <vt:lpstr>combineReducer Redux Example</vt:lpstr>
      <vt:lpstr>combineReducer Redux Example</vt:lpstr>
      <vt:lpstr>combineReducer Redux Example</vt:lpstr>
      <vt:lpstr>combineReducer Redux Example</vt:lpstr>
      <vt:lpstr>combineReducer Redux Example</vt:lpstr>
      <vt:lpstr>React-Redux</vt:lpstr>
      <vt:lpstr>React-Redux Example</vt:lpstr>
      <vt:lpstr>React-Redux Example</vt:lpstr>
      <vt:lpstr>React-Redux Example</vt:lpstr>
      <vt:lpstr>React-Redux Example</vt:lpstr>
      <vt:lpstr>React-Redux Example</vt:lpstr>
      <vt:lpstr>React-Redux Example</vt:lpstr>
      <vt:lpstr>React-Redux Example</vt:lpstr>
      <vt:lpstr>Welcome to Redux-Saga</vt:lpstr>
      <vt:lpstr>What is Redux-Saga?</vt:lpstr>
      <vt:lpstr>Why Redux-Saga?</vt:lpstr>
      <vt:lpstr>Architecture of Redux-Saga</vt:lpstr>
      <vt:lpstr>Generator Function</vt:lpstr>
      <vt:lpstr>Generator Function</vt:lpstr>
      <vt:lpstr>Initial Setup Redux-Saga</vt:lpstr>
      <vt:lpstr>Redux-Saga Api(s)</vt:lpstr>
      <vt:lpstr>Redux-Saga Architecture</vt:lpstr>
      <vt:lpstr>Redux-Saga Example</vt:lpstr>
      <vt:lpstr>Redux-Saga Example</vt:lpstr>
      <vt:lpstr>Redux-Saga Example</vt:lpstr>
      <vt:lpstr>Redux-Saga Example</vt:lpstr>
      <vt:lpstr>Redux-Saga Example</vt:lpstr>
      <vt:lpstr>Redux-Saga Example</vt:lpstr>
      <vt:lpstr>Redux-Saga Example</vt:lpstr>
      <vt:lpstr>Redux-Saga Example</vt:lpstr>
      <vt:lpstr>Redux-Saga Example</vt:lpstr>
      <vt:lpstr>Redux-Saga Example</vt:lpstr>
      <vt:lpstr>Welcome to Immutable.js</vt:lpstr>
      <vt:lpstr>Immutable.js</vt:lpstr>
      <vt:lpstr>Immutable.js</vt:lpstr>
      <vt:lpstr>Immutable.js</vt:lpstr>
      <vt:lpstr>Immutable.js</vt:lpstr>
      <vt:lpstr>Immutable.js</vt:lpstr>
      <vt:lpstr>Immutable.js</vt:lpstr>
      <vt:lpstr>Immutable.js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React JS</dc:title>
  <dc:creator>Sujit</dc:creator>
  <cp:lastModifiedBy>Sujit</cp:lastModifiedBy>
  <cp:revision>262</cp:revision>
  <dcterms:created xsi:type="dcterms:W3CDTF">2023-03-12T05:45:58Z</dcterms:created>
  <dcterms:modified xsi:type="dcterms:W3CDTF">2023-06-06T16:14:55Z</dcterms:modified>
</cp:coreProperties>
</file>